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nva Sans" panose="020B0604020202020204" charset="0"/>
      <p:regular r:id="rId35"/>
    </p:embeddedFont>
    <p:embeddedFont>
      <p:font typeface="Canva Sans Bold" panose="020B0604020202020204" charset="0"/>
      <p:regular r:id="rId36"/>
    </p:embeddedFont>
    <p:embeddedFont>
      <p:font typeface="El Messiri" panose="020B0604020202020204" charset="-78"/>
      <p:regular r:id="rId37"/>
    </p:embeddedFont>
    <p:embeddedFont>
      <p:font typeface="El Messiri Bold" panose="020B0604020202020204" charset="-78"/>
      <p:regular r:id="rId38"/>
    </p:embeddedFont>
    <p:embeddedFont>
      <p:font typeface="Josefin Sans Bold" pitchFamily="2" charset="0"/>
      <p:regular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86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mailto:Dikshant.Madai@mail.bcu.ac.uk" TargetMode="External"/><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2.png"/><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2.sv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miro.medium.com/v2/resize:fit:828/format:webp/1*03D9umtAeoGnFXYH-Ycm8A.png"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0.svg"/><Relationship Id="rId5" Type="http://schemas.openxmlformats.org/officeDocument/2006/relationships/image" Target="../media/image7.png"/><Relationship Id="rId10"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6139" y="9049391"/>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6">
              <a:alphaModFix amt="10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8">
              <a:alphaModFix amt="10999"/>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781155" y="1440191"/>
            <a:ext cx="6400800" cy="1595245"/>
          </a:xfrm>
          <a:prstGeom prst="rect">
            <a:avLst/>
          </a:prstGeom>
        </p:spPr>
        <p:txBody>
          <a:bodyPr wrap="square" lIns="0" tIns="0" rIns="0" bIns="0" rtlCol="0" anchor="t">
            <a:spAutoFit/>
          </a:bodyPr>
          <a:lstStyle/>
          <a:p>
            <a:pPr algn="ctr">
              <a:lnSpc>
                <a:spcPts val="6428"/>
              </a:lnSpc>
            </a:pPr>
            <a:r>
              <a:rPr lang="en-US" sz="4800" dirty="0">
                <a:solidFill>
                  <a:srgbClr val="000000"/>
                </a:solidFill>
                <a:latin typeface="Canva Sans Bold" panose="020B0604020202020204" charset="0"/>
              </a:rPr>
              <a:t>DATA SCIENCE PROJECT LIFE CYCLE</a:t>
            </a:r>
          </a:p>
        </p:txBody>
      </p:sp>
      <p:sp>
        <p:nvSpPr>
          <p:cNvPr id="7" name="TextBox 7"/>
          <p:cNvSpPr txBox="1"/>
          <p:nvPr/>
        </p:nvSpPr>
        <p:spPr>
          <a:xfrm>
            <a:off x="822299" y="7426333"/>
            <a:ext cx="7004023" cy="589192"/>
          </a:xfrm>
          <a:prstGeom prst="rect">
            <a:avLst/>
          </a:prstGeom>
        </p:spPr>
        <p:txBody>
          <a:bodyPr lIns="0" tIns="0" rIns="0" bIns="0" rtlCol="0" anchor="t">
            <a:spAutoFit/>
          </a:bodyPr>
          <a:lstStyle/>
          <a:p>
            <a:pPr algn="ctr">
              <a:lnSpc>
                <a:spcPts val="4746"/>
              </a:lnSpc>
            </a:pPr>
            <a:r>
              <a:rPr lang="en-US" sz="3273" spc="1335" dirty="0">
                <a:solidFill>
                  <a:srgbClr val="000000"/>
                </a:solidFill>
                <a:latin typeface="Josefin Sans Bold"/>
              </a:rPr>
              <a:t>DIKSHANT MADAI</a:t>
            </a:r>
          </a:p>
        </p:txBody>
      </p:sp>
      <p:sp>
        <p:nvSpPr>
          <p:cNvPr id="8" name="TextBox 8"/>
          <p:cNvSpPr txBox="1"/>
          <p:nvPr/>
        </p:nvSpPr>
        <p:spPr>
          <a:xfrm>
            <a:off x="781155" y="4475627"/>
            <a:ext cx="6824452" cy="1667123"/>
          </a:xfrm>
          <a:prstGeom prst="rect">
            <a:avLst/>
          </a:prstGeom>
        </p:spPr>
        <p:txBody>
          <a:bodyPr lIns="0" tIns="0" rIns="0" bIns="0" rtlCol="0" anchor="t">
            <a:spAutoFit/>
          </a:bodyPr>
          <a:lstStyle/>
          <a:p>
            <a:pPr algn="ctr">
              <a:lnSpc>
                <a:spcPts val="6486"/>
              </a:lnSpc>
            </a:pPr>
            <a:r>
              <a:rPr lang="en-US" sz="4473" b="1" spc="1825" dirty="0">
                <a:solidFill>
                  <a:srgbClr val="FF0000"/>
                </a:solidFill>
                <a:latin typeface="El Messiri" panose="020B0604020202020204" charset="-78"/>
                <a:cs typeface="El Messiri" panose="020B0604020202020204" charset="-78"/>
              </a:rPr>
              <a:t>AIRBNB NYC 2023</a:t>
            </a:r>
          </a:p>
        </p:txBody>
      </p:sp>
      <p:sp>
        <p:nvSpPr>
          <p:cNvPr id="9" name="TextBox 9"/>
          <p:cNvSpPr txBox="1"/>
          <p:nvPr/>
        </p:nvSpPr>
        <p:spPr>
          <a:xfrm>
            <a:off x="1380056" y="7948851"/>
            <a:ext cx="3954661" cy="523732"/>
          </a:xfrm>
          <a:prstGeom prst="rect">
            <a:avLst/>
          </a:prstGeom>
        </p:spPr>
        <p:txBody>
          <a:bodyPr lIns="0" tIns="0" rIns="0" bIns="0" rtlCol="0" anchor="t">
            <a:spAutoFit/>
          </a:bodyPr>
          <a:lstStyle/>
          <a:p>
            <a:pPr algn="ctr">
              <a:lnSpc>
                <a:spcPts val="4367"/>
              </a:lnSpc>
              <a:spcBef>
                <a:spcPct val="0"/>
              </a:spcBef>
            </a:pPr>
            <a:r>
              <a:rPr lang="en-US" sz="3011">
                <a:solidFill>
                  <a:srgbClr val="000000"/>
                </a:solidFill>
                <a:latin typeface="Canva Sans"/>
              </a:rPr>
              <a:t>Student ID :23140738</a:t>
            </a:r>
          </a:p>
        </p:txBody>
      </p:sp>
      <p:sp>
        <p:nvSpPr>
          <p:cNvPr id="10" name="Freeform 10"/>
          <p:cNvSpPr/>
          <p:nvPr/>
        </p:nvSpPr>
        <p:spPr>
          <a:xfrm>
            <a:off x="8808513" y="0"/>
            <a:ext cx="9479487" cy="10287000"/>
          </a:xfrm>
          <a:custGeom>
            <a:avLst/>
            <a:gdLst/>
            <a:ahLst/>
            <a:cxnLst/>
            <a:rect l="l" t="t" r="r" b="b"/>
            <a:pathLst>
              <a:path w="9479487" h="10287000">
                <a:moveTo>
                  <a:pt x="0" y="0"/>
                </a:moveTo>
                <a:lnTo>
                  <a:pt x="9479487" y="0"/>
                </a:lnTo>
                <a:lnTo>
                  <a:pt x="9479487" y="10287000"/>
                </a:lnTo>
                <a:lnTo>
                  <a:pt x="0" y="10287000"/>
                </a:lnTo>
                <a:lnTo>
                  <a:pt x="0" y="0"/>
                </a:lnTo>
                <a:close/>
              </a:path>
            </a:pathLst>
          </a:custGeom>
          <a:blipFill>
            <a:blip r:embed="rId10"/>
            <a:stretch>
              <a:fillRect l="-31287" r="-31287"/>
            </a:stretch>
          </a:blipFill>
        </p:spPr>
        <p:txBody>
          <a:bodyPr/>
          <a:lstStyle/>
          <a:p>
            <a:endParaRPr lang="en-US"/>
          </a:p>
        </p:txBody>
      </p:sp>
      <p:sp>
        <p:nvSpPr>
          <p:cNvPr id="11" name="TextBox 11"/>
          <p:cNvSpPr txBox="1"/>
          <p:nvPr/>
        </p:nvSpPr>
        <p:spPr>
          <a:xfrm>
            <a:off x="1380056" y="8415433"/>
            <a:ext cx="5652991" cy="419509"/>
          </a:xfrm>
          <a:prstGeom prst="rect">
            <a:avLst/>
          </a:prstGeom>
        </p:spPr>
        <p:txBody>
          <a:bodyPr lIns="0" tIns="0" rIns="0" bIns="0" rtlCol="0" anchor="t">
            <a:spAutoFit/>
          </a:bodyPr>
          <a:lstStyle/>
          <a:p>
            <a:pPr algn="ctr">
              <a:lnSpc>
                <a:spcPts val="3459"/>
              </a:lnSpc>
              <a:spcBef>
                <a:spcPct val="0"/>
              </a:spcBef>
            </a:pPr>
            <a:r>
              <a:rPr lang="en-US" sz="2385" dirty="0">
                <a:solidFill>
                  <a:srgbClr val="000000"/>
                </a:solidFill>
                <a:latin typeface="Canva Sans"/>
              </a:rPr>
              <a:t>Email : </a:t>
            </a:r>
            <a:r>
              <a:rPr lang="en-US" sz="2385" u="sng" dirty="0">
                <a:solidFill>
                  <a:srgbClr val="000000"/>
                </a:solidFill>
                <a:latin typeface="Canva Sans"/>
                <a:hlinkClick r:id="rId11" tooltip="mailto:Dikshant.Madai@mail.bcu.ac.uk"/>
              </a:rPr>
              <a:t>Dikshant.Madai@mail.bcu.ac.uk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81743" y="4220382"/>
            <a:ext cx="13246747" cy="1846236"/>
          </a:xfrm>
          <a:custGeom>
            <a:avLst/>
            <a:gdLst/>
            <a:ahLst/>
            <a:cxnLst/>
            <a:rect l="l" t="t" r="r" b="b"/>
            <a:pathLst>
              <a:path w="13246747" h="1846236">
                <a:moveTo>
                  <a:pt x="0" y="0"/>
                </a:moveTo>
                <a:lnTo>
                  <a:pt x="13246746" y="0"/>
                </a:lnTo>
                <a:lnTo>
                  <a:pt x="13246746" y="1846236"/>
                </a:lnTo>
                <a:lnTo>
                  <a:pt x="0" y="1846236"/>
                </a:lnTo>
                <a:lnTo>
                  <a:pt x="0" y="0"/>
                </a:lnTo>
                <a:close/>
              </a:path>
            </a:pathLst>
          </a:custGeom>
          <a:blipFill>
            <a:blip r:embed="rId2"/>
            <a:stretch>
              <a:fillRect/>
            </a:stretch>
          </a:blipFill>
        </p:spPr>
        <p:txBody>
          <a:bodyPr/>
          <a:lstStyle/>
          <a:p>
            <a:endParaRPr lang="en-US"/>
          </a:p>
        </p:txBody>
      </p:sp>
      <p:sp>
        <p:nvSpPr>
          <p:cNvPr id="3" name="Freeform 3"/>
          <p:cNvSpPr/>
          <p:nvPr/>
        </p:nvSpPr>
        <p:spPr>
          <a:xfrm>
            <a:off x="2579262" y="7960490"/>
            <a:ext cx="10804726" cy="861727"/>
          </a:xfrm>
          <a:custGeom>
            <a:avLst/>
            <a:gdLst/>
            <a:ahLst/>
            <a:cxnLst/>
            <a:rect l="l" t="t" r="r" b="b"/>
            <a:pathLst>
              <a:path w="10804726" h="861727">
                <a:moveTo>
                  <a:pt x="0" y="0"/>
                </a:moveTo>
                <a:lnTo>
                  <a:pt x="10804726" y="0"/>
                </a:lnTo>
                <a:lnTo>
                  <a:pt x="10804726" y="861726"/>
                </a:lnTo>
                <a:lnTo>
                  <a:pt x="0" y="86172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579262" y="838200"/>
            <a:ext cx="13664671" cy="1526059"/>
          </a:xfrm>
          <a:prstGeom prst="rect">
            <a:avLst/>
          </a:prstGeom>
        </p:spPr>
        <p:txBody>
          <a:bodyPr lIns="0" tIns="0" rIns="0" bIns="0" rtlCol="0" anchor="t">
            <a:spAutoFit/>
          </a:bodyPr>
          <a:lstStyle/>
          <a:p>
            <a:pPr algn="ctr">
              <a:lnSpc>
                <a:spcPts val="11889"/>
              </a:lnSpc>
              <a:spcBef>
                <a:spcPct val="0"/>
              </a:spcBef>
            </a:pPr>
            <a:r>
              <a:rPr lang="en-US" sz="8199" b="1" dirty="0">
                <a:solidFill>
                  <a:srgbClr val="FF0000"/>
                </a:solidFill>
                <a:latin typeface="El Messiri" panose="020B0604020202020204" charset="-78"/>
                <a:cs typeface="El Messiri" panose="020B0604020202020204" charset="-78"/>
              </a:rPr>
              <a:t>Data Exploration</a:t>
            </a:r>
          </a:p>
        </p:txBody>
      </p:sp>
      <p:sp>
        <p:nvSpPr>
          <p:cNvPr id="5" name="TextBox 5"/>
          <p:cNvSpPr txBox="1"/>
          <p:nvPr/>
        </p:nvSpPr>
        <p:spPr>
          <a:xfrm>
            <a:off x="1028700" y="3347579"/>
            <a:ext cx="10435250" cy="635841"/>
          </a:xfrm>
          <a:prstGeom prst="rect">
            <a:avLst/>
          </a:prstGeom>
        </p:spPr>
        <p:txBody>
          <a:bodyPr lIns="0" tIns="0" rIns="0" bIns="0" rtlCol="0" anchor="t">
            <a:spAutoFit/>
          </a:bodyPr>
          <a:lstStyle/>
          <a:p>
            <a:pPr marL="792850" lvl="1" indent="-396425" algn="ctr">
              <a:lnSpc>
                <a:spcPts val="5324"/>
              </a:lnSpc>
              <a:buFont typeface="Arial"/>
              <a:buChar char="•"/>
            </a:pPr>
            <a:r>
              <a:rPr lang="en-US" sz="3672">
                <a:solidFill>
                  <a:srgbClr val="000000"/>
                </a:solidFill>
                <a:latin typeface="Canva Sans"/>
              </a:rPr>
              <a:t>Checking the first five rows of dataset</a:t>
            </a:r>
          </a:p>
        </p:txBody>
      </p:sp>
      <p:sp>
        <p:nvSpPr>
          <p:cNvPr id="6" name="TextBox 6"/>
          <p:cNvSpPr txBox="1"/>
          <p:nvPr/>
        </p:nvSpPr>
        <p:spPr>
          <a:xfrm>
            <a:off x="1170850" y="6576481"/>
            <a:ext cx="17772094" cy="635841"/>
          </a:xfrm>
          <a:prstGeom prst="rect">
            <a:avLst/>
          </a:prstGeom>
        </p:spPr>
        <p:txBody>
          <a:bodyPr lIns="0" tIns="0" rIns="0" bIns="0" rtlCol="0" anchor="t">
            <a:spAutoFit/>
          </a:bodyPr>
          <a:lstStyle/>
          <a:p>
            <a:pPr marL="792850" lvl="1" indent="-396425">
              <a:lnSpc>
                <a:spcPts val="5324"/>
              </a:lnSpc>
              <a:buFont typeface="Arial"/>
              <a:buChar char="•"/>
            </a:pPr>
            <a:r>
              <a:rPr lang="en-US" sz="3672">
                <a:solidFill>
                  <a:srgbClr val="000000"/>
                </a:solidFill>
                <a:latin typeface="Canva Sans"/>
              </a:rPr>
              <a:t>The dataset has 42,931 rows and 17 columns.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55760" y="3337806"/>
            <a:ext cx="14425666" cy="5258081"/>
          </a:xfrm>
          <a:custGeom>
            <a:avLst/>
            <a:gdLst/>
            <a:ahLst/>
            <a:cxnLst/>
            <a:rect l="l" t="t" r="r" b="b"/>
            <a:pathLst>
              <a:path w="14425666" h="5258081">
                <a:moveTo>
                  <a:pt x="0" y="0"/>
                </a:moveTo>
                <a:lnTo>
                  <a:pt x="14425667" y="0"/>
                </a:lnTo>
                <a:lnTo>
                  <a:pt x="14425667" y="5258081"/>
                </a:lnTo>
                <a:lnTo>
                  <a:pt x="0" y="525808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935749" y="800100"/>
            <a:ext cx="10416501" cy="1295226"/>
          </a:xfrm>
          <a:prstGeom prst="rect">
            <a:avLst/>
          </a:prstGeom>
        </p:spPr>
        <p:txBody>
          <a:bodyPr lIns="0" tIns="0" rIns="0" bIns="0" rtlCol="0" anchor="t">
            <a:spAutoFit/>
          </a:bodyPr>
          <a:lstStyle/>
          <a:p>
            <a:pPr algn="just">
              <a:lnSpc>
                <a:spcPts val="10149"/>
              </a:lnSpc>
              <a:spcBef>
                <a:spcPct val="0"/>
              </a:spcBef>
            </a:pPr>
            <a:r>
              <a:rPr lang="en-US" sz="6999" b="1" dirty="0">
                <a:solidFill>
                  <a:srgbClr val="FF0000"/>
                </a:solidFill>
                <a:latin typeface="El Messiri" panose="020B0604020202020204" charset="-78"/>
                <a:cs typeface="El Messiri" panose="020B0604020202020204" charset="-78"/>
              </a:rPr>
              <a:t>Summary of my Dataset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29730" y="7632047"/>
            <a:ext cx="14233034" cy="1214051"/>
          </a:xfrm>
          <a:custGeom>
            <a:avLst/>
            <a:gdLst/>
            <a:ahLst/>
            <a:cxnLst/>
            <a:rect l="l" t="t" r="r" b="b"/>
            <a:pathLst>
              <a:path w="14233034" h="1214051">
                <a:moveTo>
                  <a:pt x="0" y="0"/>
                </a:moveTo>
                <a:lnTo>
                  <a:pt x="14233034" y="0"/>
                </a:lnTo>
                <a:lnTo>
                  <a:pt x="14233034" y="1214051"/>
                </a:lnTo>
                <a:lnTo>
                  <a:pt x="0" y="1214051"/>
                </a:lnTo>
                <a:lnTo>
                  <a:pt x="0" y="0"/>
                </a:lnTo>
                <a:close/>
              </a:path>
            </a:pathLst>
          </a:custGeom>
          <a:blipFill>
            <a:blip r:embed="rId2"/>
            <a:stretch>
              <a:fillRect l="-914" r="-914"/>
            </a:stretch>
          </a:blipFill>
        </p:spPr>
        <p:txBody>
          <a:bodyPr/>
          <a:lstStyle/>
          <a:p>
            <a:endParaRPr lang="en-US"/>
          </a:p>
        </p:txBody>
      </p:sp>
      <p:sp>
        <p:nvSpPr>
          <p:cNvPr id="3" name="Freeform 3"/>
          <p:cNvSpPr/>
          <p:nvPr/>
        </p:nvSpPr>
        <p:spPr>
          <a:xfrm>
            <a:off x="2229730" y="5622545"/>
            <a:ext cx="13293344" cy="1373872"/>
          </a:xfrm>
          <a:custGeom>
            <a:avLst/>
            <a:gdLst/>
            <a:ahLst/>
            <a:cxnLst/>
            <a:rect l="l" t="t" r="r" b="b"/>
            <a:pathLst>
              <a:path w="13293344" h="1373872">
                <a:moveTo>
                  <a:pt x="0" y="0"/>
                </a:moveTo>
                <a:lnTo>
                  <a:pt x="13293344" y="0"/>
                </a:lnTo>
                <a:lnTo>
                  <a:pt x="13293344" y="1373872"/>
                </a:lnTo>
                <a:lnTo>
                  <a:pt x="0" y="137387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660972" y="837281"/>
            <a:ext cx="10966055" cy="1295226"/>
          </a:xfrm>
          <a:prstGeom prst="rect">
            <a:avLst/>
          </a:prstGeom>
        </p:spPr>
        <p:txBody>
          <a:bodyPr lIns="0" tIns="0" rIns="0" bIns="0" rtlCol="0" anchor="t">
            <a:spAutoFit/>
          </a:bodyPr>
          <a:lstStyle/>
          <a:p>
            <a:pPr algn="just">
              <a:lnSpc>
                <a:spcPts val="10149"/>
              </a:lnSpc>
              <a:spcBef>
                <a:spcPct val="0"/>
              </a:spcBef>
            </a:pPr>
            <a:r>
              <a:rPr lang="en-US" sz="6999" b="1" dirty="0">
                <a:solidFill>
                  <a:srgbClr val="FF0000"/>
                </a:solidFill>
                <a:latin typeface="El Messiri" panose="020B0604020202020204" charset="-78"/>
                <a:cs typeface="El Messiri" panose="020B0604020202020204" charset="-78"/>
              </a:rPr>
              <a:t>Checking for Null values :</a:t>
            </a:r>
          </a:p>
        </p:txBody>
      </p:sp>
      <p:sp>
        <p:nvSpPr>
          <p:cNvPr id="5" name="TextBox 5"/>
          <p:cNvSpPr txBox="1"/>
          <p:nvPr/>
        </p:nvSpPr>
        <p:spPr>
          <a:xfrm>
            <a:off x="1850169" y="2611552"/>
            <a:ext cx="14052466" cy="1412646"/>
          </a:xfrm>
          <a:prstGeom prst="rect">
            <a:avLst/>
          </a:prstGeom>
        </p:spPr>
        <p:txBody>
          <a:bodyPr lIns="0" tIns="0" rIns="0" bIns="0" rtlCol="0" anchor="t">
            <a:spAutoFit/>
          </a:bodyPr>
          <a:lstStyle/>
          <a:p>
            <a:pPr marL="561342" lvl="1" indent="-280671" algn="just">
              <a:lnSpc>
                <a:spcPts val="3770"/>
              </a:lnSpc>
              <a:buFont typeface="Arial"/>
              <a:buChar char="•"/>
            </a:pPr>
            <a:r>
              <a:rPr lang="en-US" sz="2600" dirty="0">
                <a:solidFill>
                  <a:srgbClr val="000000"/>
                </a:solidFill>
                <a:latin typeface="Canva Sans"/>
              </a:rPr>
              <a:t>The 'license' column has approximately 99% missing values, the '</a:t>
            </a:r>
            <a:r>
              <a:rPr lang="en-US" sz="2600" dirty="0" err="1">
                <a:solidFill>
                  <a:srgbClr val="000000"/>
                </a:solidFill>
                <a:latin typeface="Canva Sans"/>
              </a:rPr>
              <a:t>number_of_reviews</a:t>
            </a:r>
            <a:r>
              <a:rPr lang="en-US" sz="2600" dirty="0">
                <a:solidFill>
                  <a:srgbClr val="000000"/>
                </a:solidFill>
                <a:latin typeface="Canva Sans"/>
              </a:rPr>
              <a:t>' column has approximately 24% missing values, and the '</a:t>
            </a:r>
            <a:r>
              <a:rPr lang="en-US" sz="2600" dirty="0" err="1">
                <a:solidFill>
                  <a:srgbClr val="000000"/>
                </a:solidFill>
                <a:latin typeface="Canva Sans"/>
              </a:rPr>
              <a:t>reviews_per_month</a:t>
            </a:r>
            <a:r>
              <a:rPr lang="en-US" sz="2600" dirty="0">
                <a:solidFill>
                  <a:srgbClr val="000000"/>
                </a:solidFill>
                <a:latin typeface="Canva Sans"/>
              </a:rPr>
              <a:t>' column also has approximately 24% missing values</a:t>
            </a:r>
          </a:p>
        </p:txBody>
      </p:sp>
      <p:sp>
        <p:nvSpPr>
          <p:cNvPr id="6" name="TextBox 6"/>
          <p:cNvSpPr txBox="1"/>
          <p:nvPr/>
        </p:nvSpPr>
        <p:spPr>
          <a:xfrm>
            <a:off x="1850169" y="4207028"/>
            <a:ext cx="13299129" cy="936472"/>
          </a:xfrm>
          <a:prstGeom prst="rect">
            <a:avLst/>
          </a:prstGeom>
        </p:spPr>
        <p:txBody>
          <a:bodyPr lIns="0" tIns="0" rIns="0" bIns="0" rtlCol="0" anchor="t">
            <a:spAutoFit/>
          </a:bodyPr>
          <a:lstStyle/>
          <a:p>
            <a:pPr marL="561342" lvl="1" indent="-280671" algn="just">
              <a:lnSpc>
                <a:spcPts val="3770"/>
              </a:lnSpc>
              <a:buFont typeface="Arial"/>
              <a:buChar char="•"/>
            </a:pPr>
            <a:r>
              <a:rPr lang="en-US" sz="2600">
                <a:solidFill>
                  <a:srgbClr val="000000"/>
                </a:solidFill>
                <a:latin typeface="Canva Sans"/>
              </a:rPr>
              <a:t>The 'name' column has approximately 0.0232% missing values, and the 'host_name' column has approximately 0.011% missing values.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7">
              <a:alphaModFix amt="10999"/>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804489" y="4733709"/>
            <a:ext cx="14233034" cy="1194865"/>
          </a:xfrm>
          <a:custGeom>
            <a:avLst/>
            <a:gdLst/>
            <a:ahLst/>
            <a:cxnLst/>
            <a:rect l="l" t="t" r="r" b="b"/>
            <a:pathLst>
              <a:path w="14233034" h="1194865">
                <a:moveTo>
                  <a:pt x="0" y="0"/>
                </a:moveTo>
                <a:lnTo>
                  <a:pt x="14233034" y="0"/>
                </a:lnTo>
                <a:lnTo>
                  <a:pt x="14233034" y="1194865"/>
                </a:lnTo>
                <a:lnTo>
                  <a:pt x="0" y="1194865"/>
                </a:lnTo>
                <a:lnTo>
                  <a:pt x="0" y="0"/>
                </a:lnTo>
                <a:close/>
              </a:path>
            </a:pathLst>
          </a:custGeom>
          <a:blipFill>
            <a:blip r:embed="rId9"/>
            <a:stretch>
              <a:fillRect l="-109" r="-109"/>
            </a:stretch>
          </a:blipFill>
        </p:spPr>
        <p:txBody>
          <a:bodyPr/>
          <a:lstStyle/>
          <a:p>
            <a:endParaRPr lang="en-US"/>
          </a:p>
        </p:txBody>
      </p:sp>
      <p:sp>
        <p:nvSpPr>
          <p:cNvPr id="7" name="Freeform 7"/>
          <p:cNvSpPr/>
          <p:nvPr/>
        </p:nvSpPr>
        <p:spPr>
          <a:xfrm>
            <a:off x="2716473" y="7328839"/>
            <a:ext cx="6609859" cy="2619853"/>
          </a:xfrm>
          <a:custGeom>
            <a:avLst/>
            <a:gdLst/>
            <a:ahLst/>
            <a:cxnLst/>
            <a:rect l="l" t="t" r="r" b="b"/>
            <a:pathLst>
              <a:path w="6609859" h="2619853">
                <a:moveTo>
                  <a:pt x="0" y="0"/>
                </a:moveTo>
                <a:lnTo>
                  <a:pt x="6609859" y="0"/>
                </a:lnTo>
                <a:lnTo>
                  <a:pt x="6609859" y="2619853"/>
                </a:lnTo>
                <a:lnTo>
                  <a:pt x="0" y="2619853"/>
                </a:lnTo>
                <a:lnTo>
                  <a:pt x="0" y="0"/>
                </a:lnTo>
                <a:close/>
              </a:path>
            </a:pathLst>
          </a:custGeom>
          <a:blipFill>
            <a:blip r:embed="rId10"/>
            <a:stretch>
              <a:fillRect/>
            </a:stretch>
          </a:blipFill>
        </p:spPr>
        <p:txBody>
          <a:bodyPr/>
          <a:lstStyle/>
          <a:p>
            <a:endParaRPr lang="en-US"/>
          </a:p>
        </p:txBody>
      </p:sp>
      <p:grpSp>
        <p:nvGrpSpPr>
          <p:cNvPr id="8" name="Group 8"/>
          <p:cNvGrpSpPr/>
          <p:nvPr/>
        </p:nvGrpSpPr>
        <p:grpSpPr>
          <a:xfrm>
            <a:off x="9849848" y="7719364"/>
            <a:ext cx="1862626" cy="1862626"/>
            <a:chOff x="0" y="0"/>
            <a:chExt cx="812800" cy="812800"/>
          </a:xfrm>
        </p:grpSpPr>
        <p:sp>
          <p:nvSpPr>
            <p:cNvPr id="9" name="Freeform 9"/>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5A5F"/>
            </a:solidFill>
          </p:spPr>
          <p:txBody>
            <a:bodyPr/>
            <a:lstStyle/>
            <a:p>
              <a:endParaRPr lang="en-US"/>
            </a:p>
          </p:txBody>
        </p:sp>
        <p:sp>
          <p:nvSpPr>
            <p:cNvPr id="10" name="TextBox 10"/>
            <p:cNvSpPr txBox="1"/>
            <p:nvPr/>
          </p:nvSpPr>
          <p:spPr>
            <a:xfrm>
              <a:off x="0" y="136525"/>
              <a:ext cx="711200" cy="473075"/>
            </a:xfrm>
            <a:prstGeom prst="rect">
              <a:avLst/>
            </a:prstGeom>
          </p:spPr>
          <p:txBody>
            <a:bodyPr lIns="50800" tIns="50800" rIns="50800" bIns="50800" rtlCol="0" anchor="ctr"/>
            <a:lstStyle/>
            <a:p>
              <a:pPr algn="ctr">
                <a:lnSpc>
                  <a:spcPts val="3624"/>
                </a:lnSpc>
              </a:pPr>
              <a:endParaRPr/>
            </a:p>
          </p:txBody>
        </p:sp>
      </p:grpSp>
      <p:sp>
        <p:nvSpPr>
          <p:cNvPr id="11" name="Freeform 11"/>
          <p:cNvSpPr/>
          <p:nvPr/>
        </p:nvSpPr>
        <p:spPr>
          <a:xfrm>
            <a:off x="2716473" y="6990220"/>
            <a:ext cx="7052796" cy="220038"/>
          </a:xfrm>
          <a:custGeom>
            <a:avLst/>
            <a:gdLst/>
            <a:ahLst/>
            <a:cxnLst/>
            <a:rect l="l" t="t" r="r" b="b"/>
            <a:pathLst>
              <a:path w="7052796" h="220038">
                <a:moveTo>
                  <a:pt x="0" y="0"/>
                </a:moveTo>
                <a:lnTo>
                  <a:pt x="7052795" y="0"/>
                </a:lnTo>
                <a:lnTo>
                  <a:pt x="7052795" y="220038"/>
                </a:lnTo>
                <a:lnTo>
                  <a:pt x="0" y="220038"/>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6655638" y="5846800"/>
            <a:ext cx="5084318" cy="692497"/>
          </a:xfrm>
          <a:prstGeom prst="rect">
            <a:avLst/>
          </a:prstGeom>
        </p:spPr>
        <p:txBody>
          <a:bodyPr wrap="square" lIns="0" tIns="0" rIns="0" bIns="0" rtlCol="0" anchor="t">
            <a:spAutoFit/>
          </a:bodyPr>
          <a:lstStyle/>
          <a:p>
            <a:pPr algn="ctr">
              <a:lnSpc>
                <a:spcPts val="6026"/>
              </a:lnSpc>
              <a:spcBef>
                <a:spcPct val="0"/>
              </a:spcBef>
            </a:pPr>
            <a:r>
              <a:rPr lang="en-US" sz="3000" dirty="0">
                <a:solidFill>
                  <a:srgbClr val="FF0000"/>
                </a:solidFill>
                <a:latin typeface="Josefin Sans Bold"/>
              </a:rPr>
              <a:t>Incomplete Dataset</a:t>
            </a:r>
          </a:p>
        </p:txBody>
      </p:sp>
      <p:sp>
        <p:nvSpPr>
          <p:cNvPr id="13" name="TextBox 13"/>
          <p:cNvSpPr txBox="1"/>
          <p:nvPr/>
        </p:nvSpPr>
        <p:spPr>
          <a:xfrm>
            <a:off x="12321828" y="8225812"/>
            <a:ext cx="4174859" cy="1506374"/>
          </a:xfrm>
          <a:prstGeom prst="rect">
            <a:avLst/>
          </a:prstGeom>
        </p:spPr>
        <p:txBody>
          <a:bodyPr wrap="square" lIns="0" tIns="0" rIns="0" bIns="0" rtlCol="0" anchor="t">
            <a:spAutoFit/>
          </a:bodyPr>
          <a:lstStyle/>
          <a:p>
            <a:pPr algn="ctr">
              <a:lnSpc>
                <a:spcPts val="6026"/>
              </a:lnSpc>
              <a:spcBef>
                <a:spcPct val="0"/>
              </a:spcBef>
            </a:pPr>
            <a:r>
              <a:rPr lang="en-US" sz="4156" dirty="0">
                <a:solidFill>
                  <a:srgbClr val="FF0000"/>
                </a:solidFill>
                <a:latin typeface="Josefin Sans Bold"/>
              </a:rPr>
              <a:t>Complete Dataset</a:t>
            </a:r>
          </a:p>
        </p:txBody>
      </p:sp>
      <p:sp>
        <p:nvSpPr>
          <p:cNvPr id="14" name="TextBox 14"/>
          <p:cNvSpPr txBox="1"/>
          <p:nvPr/>
        </p:nvSpPr>
        <p:spPr>
          <a:xfrm>
            <a:off x="1804489" y="3451356"/>
            <a:ext cx="6922775" cy="822173"/>
          </a:xfrm>
          <a:prstGeom prst="rect">
            <a:avLst/>
          </a:prstGeom>
        </p:spPr>
        <p:txBody>
          <a:bodyPr lIns="0" tIns="0" rIns="0" bIns="0" rtlCol="0" anchor="t">
            <a:spAutoFit/>
          </a:bodyPr>
          <a:lstStyle/>
          <a:p>
            <a:pPr marL="496569" lvl="1" indent="-248284">
              <a:lnSpc>
                <a:spcPts val="3334"/>
              </a:lnSpc>
              <a:buFont typeface="Arial"/>
              <a:buChar char="•"/>
            </a:pPr>
            <a:r>
              <a:rPr lang="en-US" sz="2299">
                <a:solidFill>
                  <a:srgbClr val="000000"/>
                </a:solidFill>
                <a:latin typeface="Canva Sans"/>
              </a:rPr>
              <a:t>Drop the missing rows of listing_name and host_name</a:t>
            </a:r>
          </a:p>
        </p:txBody>
      </p:sp>
      <p:sp>
        <p:nvSpPr>
          <p:cNvPr id="15" name="TextBox 15"/>
          <p:cNvSpPr txBox="1"/>
          <p:nvPr/>
        </p:nvSpPr>
        <p:spPr>
          <a:xfrm>
            <a:off x="9144000" y="3451356"/>
            <a:ext cx="7352687" cy="822173"/>
          </a:xfrm>
          <a:prstGeom prst="rect">
            <a:avLst/>
          </a:prstGeom>
        </p:spPr>
        <p:txBody>
          <a:bodyPr lIns="0" tIns="0" rIns="0" bIns="0" rtlCol="0" anchor="t">
            <a:spAutoFit/>
          </a:bodyPr>
          <a:lstStyle/>
          <a:p>
            <a:pPr marL="496569" lvl="1" indent="-248284">
              <a:lnSpc>
                <a:spcPts val="3334"/>
              </a:lnSpc>
              <a:buFont typeface="Arial"/>
              <a:buChar char="•"/>
            </a:pPr>
            <a:r>
              <a:rPr lang="en-US" sz="2299">
                <a:solidFill>
                  <a:srgbClr val="000000"/>
                </a:solidFill>
                <a:latin typeface="Canva Sans"/>
              </a:rPr>
              <a:t>Exclude 'reviews_per_month_pct,' 'license,' and 'last_reviews' columns; not needed for my goal</a:t>
            </a:r>
          </a:p>
        </p:txBody>
      </p:sp>
      <p:sp>
        <p:nvSpPr>
          <p:cNvPr id="16" name="TextBox 16"/>
          <p:cNvSpPr txBox="1"/>
          <p:nvPr/>
        </p:nvSpPr>
        <p:spPr>
          <a:xfrm>
            <a:off x="1416595" y="1065730"/>
            <a:ext cx="16230600" cy="1872307"/>
          </a:xfrm>
          <a:prstGeom prst="rect">
            <a:avLst/>
          </a:prstGeom>
        </p:spPr>
        <p:txBody>
          <a:bodyPr lIns="0" tIns="0" rIns="0" bIns="0" rtlCol="0" anchor="t">
            <a:spAutoFit/>
          </a:bodyPr>
          <a:lstStyle/>
          <a:p>
            <a:pPr algn="ctr">
              <a:lnSpc>
                <a:spcPts val="7250"/>
              </a:lnSpc>
              <a:spcBef>
                <a:spcPct val="0"/>
              </a:spcBef>
            </a:pPr>
            <a:r>
              <a:rPr lang="en-US" sz="5000" b="1" dirty="0">
                <a:solidFill>
                  <a:srgbClr val="FF0000"/>
                </a:solidFill>
                <a:latin typeface="El Messiri" panose="020B0604020202020204" charset="-78"/>
                <a:cs typeface="El Messiri" panose="020B0604020202020204" charset="-78"/>
              </a:rPr>
              <a:t>Handling Missing Values and Excluding Unnecessary Columns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08475" y="3310317"/>
            <a:ext cx="14940651" cy="4111186"/>
          </a:xfrm>
          <a:custGeom>
            <a:avLst/>
            <a:gdLst/>
            <a:ahLst/>
            <a:cxnLst/>
            <a:rect l="l" t="t" r="r" b="b"/>
            <a:pathLst>
              <a:path w="14940651" h="4111186">
                <a:moveTo>
                  <a:pt x="0" y="0"/>
                </a:moveTo>
                <a:lnTo>
                  <a:pt x="14940651" y="0"/>
                </a:lnTo>
                <a:lnTo>
                  <a:pt x="14940651" y="4111186"/>
                </a:lnTo>
                <a:lnTo>
                  <a:pt x="0" y="411118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857250"/>
            <a:ext cx="16606423" cy="1295226"/>
          </a:xfrm>
          <a:prstGeom prst="rect">
            <a:avLst/>
          </a:prstGeom>
        </p:spPr>
        <p:txBody>
          <a:bodyPr lIns="0" tIns="0" rIns="0" bIns="0" rtlCol="0" anchor="t">
            <a:spAutoFit/>
          </a:bodyPr>
          <a:lstStyle/>
          <a:p>
            <a:pPr algn="ctr">
              <a:lnSpc>
                <a:spcPts val="10149"/>
              </a:lnSpc>
              <a:spcBef>
                <a:spcPct val="0"/>
              </a:spcBef>
            </a:pPr>
            <a:r>
              <a:rPr lang="en-US" sz="6999" b="1" dirty="0">
                <a:solidFill>
                  <a:srgbClr val="FF0000"/>
                </a:solidFill>
                <a:latin typeface="El Messiri" panose="020B0604020202020204" charset="-78"/>
                <a:cs typeface="El Messiri" panose="020B0604020202020204" charset="-78"/>
              </a:rPr>
              <a:t>Changing column name </a:t>
            </a:r>
          </a:p>
        </p:txBody>
      </p:sp>
      <p:sp>
        <p:nvSpPr>
          <p:cNvPr id="4" name="TextBox 3">
            <a:extLst>
              <a:ext uri="{FF2B5EF4-FFF2-40B4-BE49-F238E27FC236}">
                <a16:creationId xmlns:a16="http://schemas.microsoft.com/office/drawing/2014/main" id="{6DEADAA0-CFC5-B9E1-F929-72E603E0ADC1}"/>
              </a:ext>
            </a:extLst>
          </p:cNvPr>
          <p:cNvSpPr txBox="1"/>
          <p:nvPr/>
        </p:nvSpPr>
        <p:spPr>
          <a:xfrm>
            <a:off x="1981200" y="7734300"/>
            <a:ext cx="10058400" cy="1077218"/>
          </a:xfrm>
          <a:prstGeom prst="rect">
            <a:avLst/>
          </a:prstGeom>
          <a:noFill/>
        </p:spPr>
        <p:txBody>
          <a:bodyPr wrap="square" rtlCol="0">
            <a:spAutoFit/>
          </a:bodyPr>
          <a:lstStyle/>
          <a:p>
            <a:br>
              <a:rPr lang="en-US" sz="3200" b="1" dirty="0"/>
            </a:br>
            <a:r>
              <a:rPr lang="en-US" sz="3200" b="1" i="0" dirty="0">
                <a:solidFill>
                  <a:srgbClr val="374151"/>
                </a:solidFill>
                <a:effectLst/>
                <a:latin typeface="Söhne"/>
              </a:rPr>
              <a:t>For clarity, the column name has been modified</a:t>
            </a:r>
            <a:endParaRPr lang="en-US" sz="32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4317" y="4583564"/>
            <a:ext cx="13275188" cy="2212531"/>
          </a:xfrm>
          <a:custGeom>
            <a:avLst/>
            <a:gdLst/>
            <a:ahLst/>
            <a:cxnLst/>
            <a:rect l="l" t="t" r="r" b="b"/>
            <a:pathLst>
              <a:path w="13275188" h="2212531">
                <a:moveTo>
                  <a:pt x="0" y="0"/>
                </a:moveTo>
                <a:lnTo>
                  <a:pt x="13275188" y="0"/>
                </a:lnTo>
                <a:lnTo>
                  <a:pt x="13275188" y="2212531"/>
                </a:lnTo>
                <a:lnTo>
                  <a:pt x="0" y="221253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857250"/>
            <a:ext cx="16606423" cy="1295226"/>
          </a:xfrm>
          <a:prstGeom prst="rect">
            <a:avLst/>
          </a:prstGeom>
        </p:spPr>
        <p:txBody>
          <a:bodyPr lIns="0" tIns="0" rIns="0" bIns="0" rtlCol="0" anchor="t">
            <a:spAutoFit/>
          </a:bodyPr>
          <a:lstStyle/>
          <a:p>
            <a:pPr algn="ctr">
              <a:lnSpc>
                <a:spcPts val="10149"/>
              </a:lnSpc>
              <a:spcBef>
                <a:spcPct val="0"/>
              </a:spcBef>
            </a:pPr>
            <a:r>
              <a:rPr lang="en-US" sz="6999" b="1" dirty="0">
                <a:solidFill>
                  <a:srgbClr val="FF0000"/>
                </a:solidFill>
                <a:latin typeface="El Messiri" panose="020B0604020202020204" charset="-78"/>
                <a:cs typeface="El Messiri" panose="020B0604020202020204" charset="-78"/>
              </a:rPr>
              <a:t>Data Exploration-The Structure</a:t>
            </a:r>
          </a:p>
        </p:txBody>
      </p:sp>
      <p:sp>
        <p:nvSpPr>
          <p:cNvPr id="4" name="TextBox 4"/>
          <p:cNvSpPr txBox="1"/>
          <p:nvPr/>
        </p:nvSpPr>
        <p:spPr>
          <a:xfrm>
            <a:off x="2694317" y="2976173"/>
            <a:ext cx="7723599" cy="635841"/>
          </a:xfrm>
          <a:prstGeom prst="rect">
            <a:avLst/>
          </a:prstGeom>
        </p:spPr>
        <p:txBody>
          <a:bodyPr lIns="0" tIns="0" rIns="0" bIns="0" rtlCol="0" anchor="t">
            <a:spAutoFit/>
          </a:bodyPr>
          <a:lstStyle/>
          <a:p>
            <a:pPr marL="792850" lvl="1" indent="-396425" algn="ctr">
              <a:lnSpc>
                <a:spcPts val="5324"/>
              </a:lnSpc>
              <a:buFont typeface="Arial"/>
              <a:buChar char="•"/>
            </a:pPr>
            <a:r>
              <a:rPr lang="en-US" sz="3672">
                <a:solidFill>
                  <a:srgbClr val="000000"/>
                </a:solidFill>
                <a:latin typeface="Canva Sans"/>
              </a:rPr>
              <a:t>Checking out the 15 features: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20400" y="3090934"/>
            <a:ext cx="6062295" cy="4370638"/>
          </a:xfrm>
          <a:custGeom>
            <a:avLst/>
            <a:gdLst/>
            <a:ahLst/>
            <a:cxnLst/>
            <a:rect l="l" t="t" r="r" b="b"/>
            <a:pathLst>
              <a:path w="6062295" h="4370638">
                <a:moveTo>
                  <a:pt x="0" y="0"/>
                </a:moveTo>
                <a:lnTo>
                  <a:pt x="6062295" y="0"/>
                </a:lnTo>
                <a:lnTo>
                  <a:pt x="6062295" y="4370638"/>
                </a:lnTo>
                <a:lnTo>
                  <a:pt x="0" y="437063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155984" y="995556"/>
            <a:ext cx="13976032" cy="846386"/>
          </a:xfrm>
          <a:prstGeom prst="rect">
            <a:avLst/>
          </a:prstGeom>
        </p:spPr>
        <p:txBody>
          <a:bodyPr lIns="0" tIns="0" rIns="0" bIns="0" rtlCol="0" anchor="t">
            <a:spAutoFit/>
          </a:bodyPr>
          <a:lstStyle/>
          <a:p>
            <a:pPr algn="ctr">
              <a:lnSpc>
                <a:spcPts val="6629"/>
              </a:lnSpc>
              <a:spcBef>
                <a:spcPct val="0"/>
              </a:spcBef>
            </a:pPr>
            <a:r>
              <a:rPr lang="en-US" sz="5000" b="1" dirty="0">
                <a:solidFill>
                  <a:srgbClr val="FF0000"/>
                </a:solidFill>
                <a:latin typeface="El Messiri" panose="020B0604020202020204" charset="-78"/>
                <a:cs typeface="El Messiri" panose="020B0604020202020204" charset="-78"/>
              </a:rPr>
              <a:t>Average prices in different areas of New York City.</a:t>
            </a:r>
          </a:p>
        </p:txBody>
      </p:sp>
      <p:sp>
        <p:nvSpPr>
          <p:cNvPr id="4" name="TextBox 4"/>
          <p:cNvSpPr txBox="1"/>
          <p:nvPr/>
        </p:nvSpPr>
        <p:spPr>
          <a:xfrm>
            <a:off x="1549673" y="7461572"/>
            <a:ext cx="8395636" cy="1214711"/>
          </a:xfrm>
          <a:prstGeom prst="rect">
            <a:avLst/>
          </a:prstGeom>
        </p:spPr>
        <p:txBody>
          <a:bodyPr lIns="0" tIns="0" rIns="0" bIns="0" rtlCol="0" anchor="t">
            <a:spAutoFit/>
          </a:bodyPr>
          <a:lstStyle/>
          <a:p>
            <a:pPr marL="483136" lvl="1" indent="-241568" algn="just">
              <a:lnSpc>
                <a:spcPts val="3244"/>
              </a:lnSpc>
              <a:buFont typeface="Arial"/>
              <a:buChar char="•"/>
            </a:pPr>
            <a:r>
              <a:rPr lang="en-US" sz="2237">
                <a:solidFill>
                  <a:srgbClr val="000000"/>
                </a:solidFill>
                <a:latin typeface="Canva Sans"/>
              </a:rPr>
              <a:t>The average price on Staten Island is the highest, followed by Manhattan. The average price in Queens is the lowest.</a:t>
            </a:r>
          </a:p>
        </p:txBody>
      </p:sp>
      <p:sp>
        <p:nvSpPr>
          <p:cNvPr id="5" name="TextBox 5"/>
          <p:cNvSpPr txBox="1"/>
          <p:nvPr/>
        </p:nvSpPr>
        <p:spPr>
          <a:xfrm>
            <a:off x="1549673" y="5086350"/>
            <a:ext cx="7739482" cy="1214778"/>
          </a:xfrm>
          <a:prstGeom prst="rect">
            <a:avLst/>
          </a:prstGeom>
        </p:spPr>
        <p:txBody>
          <a:bodyPr lIns="0" tIns="0" rIns="0" bIns="0" rtlCol="0" anchor="t">
            <a:spAutoFit/>
          </a:bodyPr>
          <a:lstStyle/>
          <a:p>
            <a:pPr marL="482681" lvl="1" indent="-241340">
              <a:lnSpc>
                <a:spcPts val="3241"/>
              </a:lnSpc>
              <a:buFont typeface="Arial"/>
              <a:buChar char="•"/>
            </a:pPr>
            <a:r>
              <a:rPr lang="en-US" sz="2235">
                <a:solidFill>
                  <a:srgbClr val="000000"/>
                </a:solidFill>
                <a:latin typeface="Canva Sans"/>
              </a:rPr>
              <a:t>Average Price by Area Group" is the title of the graph, and the y-axis represents the average price ranging from 0 to 300.</a:t>
            </a:r>
          </a:p>
        </p:txBody>
      </p:sp>
      <p:sp>
        <p:nvSpPr>
          <p:cNvPr id="6" name="TextBox 6"/>
          <p:cNvSpPr txBox="1"/>
          <p:nvPr/>
        </p:nvSpPr>
        <p:spPr>
          <a:xfrm>
            <a:off x="1549673" y="2822247"/>
            <a:ext cx="7594327" cy="2011841"/>
          </a:xfrm>
          <a:prstGeom prst="rect">
            <a:avLst/>
          </a:prstGeom>
        </p:spPr>
        <p:txBody>
          <a:bodyPr lIns="0" tIns="0" rIns="0" bIns="0" rtlCol="0" anchor="t">
            <a:spAutoFit/>
          </a:bodyPr>
          <a:lstStyle/>
          <a:p>
            <a:pPr marL="482680" lvl="1" indent="-241340">
              <a:lnSpc>
                <a:spcPts val="3241"/>
              </a:lnSpc>
              <a:buFont typeface="Arial"/>
              <a:buChar char="•"/>
            </a:pPr>
            <a:r>
              <a:rPr lang="en-US" sz="2235" dirty="0">
                <a:solidFill>
                  <a:srgbClr val="000000"/>
                </a:solidFill>
                <a:latin typeface="Canva Sans"/>
              </a:rPr>
              <a:t>The Bronx, Brooklyn, Manhattan, Queens, and Staten Island are each represented by a different color on the graph: red for the Bronx, yellow for Brooklyn, green for Manhattan, blue for Queens, and purple for Staten Island.</a:t>
            </a:r>
          </a:p>
        </p:txBody>
      </p:sp>
      <p:sp>
        <p:nvSpPr>
          <p:cNvPr id="7" name="TextBox 7"/>
          <p:cNvSpPr txBox="1"/>
          <p:nvPr/>
        </p:nvSpPr>
        <p:spPr>
          <a:xfrm>
            <a:off x="2246750" y="6690085"/>
            <a:ext cx="1487050" cy="522515"/>
          </a:xfrm>
          <a:prstGeom prst="rect">
            <a:avLst/>
          </a:prstGeom>
        </p:spPr>
        <p:txBody>
          <a:bodyPr wrap="square" lIns="0" tIns="0" rIns="0" bIns="0" rtlCol="0" anchor="t">
            <a:spAutoFit/>
          </a:bodyPr>
          <a:lstStyle/>
          <a:p>
            <a:pPr algn="ctr">
              <a:lnSpc>
                <a:spcPts val="4350"/>
              </a:lnSpc>
              <a:spcBef>
                <a:spcPct val="0"/>
              </a:spcBef>
            </a:pPr>
            <a:r>
              <a:rPr lang="en-US" sz="3000" dirty="0">
                <a:solidFill>
                  <a:srgbClr val="FF0000"/>
                </a:solidFill>
                <a:latin typeface="Canva Sans Bold"/>
              </a:rPr>
              <a:t>Insights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422975" y="3322019"/>
            <a:ext cx="6403272" cy="5637867"/>
          </a:xfrm>
          <a:custGeom>
            <a:avLst/>
            <a:gdLst/>
            <a:ahLst/>
            <a:cxnLst/>
            <a:rect l="l" t="t" r="r" b="b"/>
            <a:pathLst>
              <a:path w="6403272" h="5637867">
                <a:moveTo>
                  <a:pt x="0" y="0"/>
                </a:moveTo>
                <a:lnTo>
                  <a:pt x="6403272" y="0"/>
                </a:lnTo>
                <a:lnTo>
                  <a:pt x="6403272" y="5637867"/>
                </a:lnTo>
                <a:lnTo>
                  <a:pt x="0" y="563786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43195" y="3188669"/>
            <a:ext cx="9029496" cy="1612786"/>
          </a:xfrm>
          <a:prstGeom prst="rect">
            <a:avLst/>
          </a:prstGeom>
        </p:spPr>
        <p:txBody>
          <a:bodyPr lIns="0" tIns="0" rIns="0" bIns="0" rtlCol="0" anchor="t">
            <a:spAutoFit/>
          </a:bodyPr>
          <a:lstStyle/>
          <a:p>
            <a:pPr marL="539749" lvl="1" indent="-269875">
              <a:lnSpc>
                <a:spcPts val="4399"/>
              </a:lnSpc>
              <a:buFont typeface="Arial"/>
              <a:buChar char="•"/>
            </a:pPr>
            <a:r>
              <a:rPr lang="en-US" sz="2499">
                <a:solidFill>
                  <a:srgbClr val="000000"/>
                </a:solidFill>
                <a:latin typeface="Canva Sans"/>
              </a:rPr>
              <a:t>The graph shows the average price of four types of rooms on Airbnb.</a:t>
            </a:r>
          </a:p>
          <a:p>
            <a:pPr>
              <a:lnSpc>
                <a:spcPts val="4399"/>
              </a:lnSpc>
            </a:pPr>
            <a:endParaRPr lang="en-US" sz="2499">
              <a:solidFill>
                <a:srgbClr val="000000"/>
              </a:solidFill>
              <a:latin typeface="Canva Sans"/>
            </a:endParaRPr>
          </a:p>
        </p:txBody>
      </p:sp>
      <p:sp>
        <p:nvSpPr>
          <p:cNvPr id="4" name="TextBox 4"/>
          <p:cNvSpPr txBox="1"/>
          <p:nvPr/>
        </p:nvSpPr>
        <p:spPr>
          <a:xfrm>
            <a:off x="3607651" y="885825"/>
            <a:ext cx="11072697" cy="1115690"/>
          </a:xfrm>
          <a:prstGeom prst="rect">
            <a:avLst/>
          </a:prstGeom>
        </p:spPr>
        <p:txBody>
          <a:bodyPr lIns="0" tIns="0" rIns="0" bIns="0" rtlCol="0" anchor="t">
            <a:spAutoFit/>
          </a:bodyPr>
          <a:lstStyle/>
          <a:p>
            <a:pPr algn="ctr">
              <a:lnSpc>
                <a:spcPts val="8700"/>
              </a:lnSpc>
              <a:spcBef>
                <a:spcPct val="0"/>
              </a:spcBef>
            </a:pPr>
            <a:r>
              <a:rPr lang="en-US" sz="6000" b="1" dirty="0">
                <a:solidFill>
                  <a:srgbClr val="FF0000"/>
                </a:solidFill>
                <a:latin typeface="El Messiri" panose="020B0604020202020204" charset="-78"/>
                <a:cs typeface="El Messiri" panose="020B0604020202020204" charset="-78"/>
              </a:rPr>
              <a:t>Average prices  By Room Type</a:t>
            </a:r>
          </a:p>
        </p:txBody>
      </p:sp>
      <p:sp>
        <p:nvSpPr>
          <p:cNvPr id="5" name="TextBox 5"/>
          <p:cNvSpPr txBox="1"/>
          <p:nvPr/>
        </p:nvSpPr>
        <p:spPr>
          <a:xfrm>
            <a:off x="2227572" y="4706205"/>
            <a:ext cx="1963428" cy="701599"/>
          </a:xfrm>
          <a:prstGeom prst="rect">
            <a:avLst/>
          </a:prstGeom>
        </p:spPr>
        <p:txBody>
          <a:bodyPr wrap="square" lIns="0" tIns="0" rIns="0" bIns="0" rtlCol="0" anchor="t">
            <a:spAutoFit/>
          </a:bodyPr>
          <a:lstStyle/>
          <a:p>
            <a:pPr algn="ctr">
              <a:lnSpc>
                <a:spcPts val="5799"/>
              </a:lnSpc>
              <a:spcBef>
                <a:spcPct val="0"/>
              </a:spcBef>
            </a:pPr>
            <a:r>
              <a:rPr lang="en-US" sz="3999" dirty="0">
                <a:solidFill>
                  <a:srgbClr val="FF0000"/>
                </a:solidFill>
                <a:latin typeface="Canva Sans Bold"/>
              </a:rPr>
              <a:t>Insights</a:t>
            </a:r>
          </a:p>
        </p:txBody>
      </p:sp>
      <p:sp>
        <p:nvSpPr>
          <p:cNvPr id="6" name="TextBox 6"/>
          <p:cNvSpPr txBox="1"/>
          <p:nvPr/>
        </p:nvSpPr>
        <p:spPr>
          <a:xfrm>
            <a:off x="1393479" y="5793142"/>
            <a:ext cx="9029496" cy="3166745"/>
          </a:xfrm>
          <a:prstGeom prst="rect">
            <a:avLst/>
          </a:prstGeom>
        </p:spPr>
        <p:txBody>
          <a:bodyPr lIns="0" tIns="0" rIns="0" bIns="0" rtlCol="0" anchor="t">
            <a:spAutoFit/>
          </a:bodyPr>
          <a:lstStyle/>
          <a:p>
            <a:pPr marL="431801" lvl="1" indent="-215900">
              <a:lnSpc>
                <a:spcPts val="3640"/>
              </a:lnSpc>
              <a:buFont typeface="Arial"/>
              <a:buChar char="•"/>
            </a:pPr>
            <a:r>
              <a:rPr lang="en-US" sz="2000">
                <a:solidFill>
                  <a:srgbClr val="000000"/>
                </a:solidFill>
                <a:latin typeface="Canva Sans"/>
              </a:rPr>
              <a:t>Hotel rooms are the most expensive room type, followed by entire home/apt. This might reflect the quality, comfort, and privacy of these accommodations.</a:t>
            </a:r>
          </a:p>
          <a:p>
            <a:pPr marL="431801" lvl="1" indent="-215900">
              <a:lnSpc>
                <a:spcPts val="3640"/>
              </a:lnSpc>
              <a:buFont typeface="Arial"/>
              <a:buChar char="•"/>
            </a:pPr>
            <a:r>
              <a:rPr lang="en-US" sz="2000">
                <a:solidFill>
                  <a:srgbClr val="000000"/>
                </a:solidFill>
                <a:latin typeface="Canva Sans"/>
              </a:rPr>
              <a:t>Shared rooms are the cheapest room type, followed by private rooms. This might reflect the affordability, accessibility, and availability of these accommodations.</a:t>
            </a:r>
          </a:p>
          <a:p>
            <a:pPr>
              <a:lnSpc>
                <a:spcPts val="3640"/>
              </a:lnSpc>
            </a:pPr>
            <a:endParaRPr lang="en-US" sz="2000">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85121" y="2755828"/>
            <a:ext cx="6606311" cy="6113575"/>
          </a:xfrm>
          <a:custGeom>
            <a:avLst/>
            <a:gdLst/>
            <a:ahLst/>
            <a:cxnLst/>
            <a:rect l="l" t="t" r="r" b="b"/>
            <a:pathLst>
              <a:path w="6606311" h="6113575">
                <a:moveTo>
                  <a:pt x="0" y="0"/>
                </a:moveTo>
                <a:lnTo>
                  <a:pt x="6606311" y="0"/>
                </a:lnTo>
                <a:lnTo>
                  <a:pt x="6606311" y="6113575"/>
                </a:lnTo>
                <a:lnTo>
                  <a:pt x="0" y="611357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536224" y="6681701"/>
            <a:ext cx="9525" cy="635841"/>
          </a:xfrm>
          <a:prstGeom prst="rect">
            <a:avLst/>
          </a:prstGeom>
        </p:spPr>
        <p:txBody>
          <a:bodyPr lIns="0" tIns="0" rIns="0" bIns="0" rtlCol="0" anchor="t">
            <a:spAutoFit/>
          </a:bodyPr>
          <a:lstStyle/>
          <a:p>
            <a:pPr algn="ctr">
              <a:lnSpc>
                <a:spcPts val="5324"/>
              </a:lnSpc>
              <a:spcBef>
                <a:spcPct val="0"/>
              </a:spcBef>
            </a:pPr>
            <a:endParaRPr/>
          </a:p>
        </p:txBody>
      </p:sp>
      <p:sp>
        <p:nvSpPr>
          <p:cNvPr id="4" name="TextBox 4"/>
          <p:cNvSpPr txBox="1"/>
          <p:nvPr/>
        </p:nvSpPr>
        <p:spPr>
          <a:xfrm>
            <a:off x="1446303" y="2908627"/>
            <a:ext cx="8836501" cy="3199638"/>
          </a:xfrm>
          <a:prstGeom prst="rect">
            <a:avLst/>
          </a:prstGeom>
        </p:spPr>
        <p:txBody>
          <a:bodyPr lIns="0" tIns="0" rIns="0" bIns="0" rtlCol="0" anchor="t">
            <a:spAutoFit/>
          </a:bodyPr>
          <a:lstStyle/>
          <a:p>
            <a:pPr marL="453390" lvl="1" indent="-226695">
              <a:lnSpc>
                <a:spcPts val="4326"/>
              </a:lnSpc>
              <a:buFont typeface="Arial"/>
              <a:buChar char="•"/>
            </a:pPr>
            <a:r>
              <a:rPr lang="en-US" sz="2100" dirty="0">
                <a:solidFill>
                  <a:srgbClr val="000000"/>
                </a:solidFill>
                <a:latin typeface="Canva Sans"/>
              </a:rPr>
              <a:t>The visualization is a box plot of prices by room type on Airbnb.</a:t>
            </a:r>
          </a:p>
          <a:p>
            <a:pPr marL="453390" lvl="1" indent="-226695">
              <a:lnSpc>
                <a:spcPts val="4326"/>
              </a:lnSpc>
              <a:buFont typeface="Arial"/>
              <a:buChar char="•"/>
            </a:pPr>
            <a:r>
              <a:rPr lang="en-US" sz="2100" dirty="0">
                <a:solidFill>
                  <a:srgbClr val="000000"/>
                </a:solidFill>
                <a:latin typeface="Canva Sans"/>
              </a:rPr>
              <a:t>The y-axis is logarithmic and shows the prices from 1 to 10,000.</a:t>
            </a:r>
          </a:p>
          <a:p>
            <a:pPr marL="453390" lvl="1" indent="-226695">
              <a:lnSpc>
                <a:spcPts val="4326"/>
              </a:lnSpc>
              <a:buFont typeface="Arial"/>
              <a:buChar char="•"/>
            </a:pPr>
            <a:r>
              <a:rPr lang="en-US" sz="2100" dirty="0">
                <a:solidFill>
                  <a:srgbClr val="000000"/>
                </a:solidFill>
                <a:latin typeface="Canva Sans"/>
              </a:rPr>
              <a:t>The boxes show the IQR and median of prices for each room type; the lines show the full range of prices; the circles show the outliers.</a:t>
            </a:r>
          </a:p>
          <a:p>
            <a:pPr>
              <a:lnSpc>
                <a:spcPts val="4326"/>
              </a:lnSpc>
            </a:pPr>
            <a:endParaRPr lang="en-US" sz="2100" dirty="0">
              <a:solidFill>
                <a:srgbClr val="000000"/>
              </a:solidFill>
              <a:latin typeface="Canva Sans"/>
            </a:endParaRPr>
          </a:p>
        </p:txBody>
      </p:sp>
      <p:sp>
        <p:nvSpPr>
          <p:cNvPr id="5" name="TextBox 5"/>
          <p:cNvSpPr txBox="1"/>
          <p:nvPr/>
        </p:nvSpPr>
        <p:spPr>
          <a:xfrm>
            <a:off x="2743200" y="866164"/>
            <a:ext cx="13043229" cy="1102866"/>
          </a:xfrm>
          <a:prstGeom prst="rect">
            <a:avLst/>
          </a:prstGeom>
        </p:spPr>
        <p:txBody>
          <a:bodyPr wrap="square" lIns="0" tIns="0" rIns="0" bIns="0" rtlCol="0" anchor="t">
            <a:spAutoFit/>
          </a:bodyPr>
          <a:lstStyle/>
          <a:p>
            <a:pPr algn="ctr">
              <a:lnSpc>
                <a:spcPts val="8555"/>
              </a:lnSpc>
              <a:spcBef>
                <a:spcPct val="0"/>
              </a:spcBef>
            </a:pPr>
            <a:r>
              <a:rPr lang="en-US" sz="5900" b="1" dirty="0">
                <a:solidFill>
                  <a:srgbClr val="FF0000"/>
                </a:solidFill>
                <a:latin typeface="El Messiri" panose="020B0604020202020204" charset="-78"/>
                <a:cs typeface="El Messiri" panose="020B0604020202020204" charset="-78"/>
              </a:rPr>
              <a:t>Analyze Airbnb prices by room type</a:t>
            </a:r>
          </a:p>
        </p:txBody>
      </p:sp>
      <p:sp>
        <p:nvSpPr>
          <p:cNvPr id="6" name="TextBox 6"/>
          <p:cNvSpPr txBox="1"/>
          <p:nvPr/>
        </p:nvSpPr>
        <p:spPr>
          <a:xfrm>
            <a:off x="2181230" y="5709840"/>
            <a:ext cx="2000245" cy="690254"/>
          </a:xfrm>
          <a:prstGeom prst="rect">
            <a:avLst/>
          </a:prstGeom>
        </p:spPr>
        <p:txBody>
          <a:bodyPr wrap="square" lIns="0" tIns="0" rIns="0" bIns="0" rtlCol="0" anchor="t">
            <a:spAutoFit/>
          </a:bodyPr>
          <a:lstStyle/>
          <a:p>
            <a:pPr algn="ctr">
              <a:lnSpc>
                <a:spcPts val="5799"/>
              </a:lnSpc>
              <a:spcBef>
                <a:spcPct val="0"/>
              </a:spcBef>
            </a:pPr>
            <a:r>
              <a:rPr lang="en-US" sz="3999" dirty="0">
                <a:solidFill>
                  <a:srgbClr val="FF0000"/>
                </a:solidFill>
                <a:latin typeface="Canva Sans Bold"/>
              </a:rPr>
              <a:t>Insights</a:t>
            </a:r>
          </a:p>
        </p:txBody>
      </p:sp>
      <p:sp>
        <p:nvSpPr>
          <p:cNvPr id="7" name="TextBox 7"/>
          <p:cNvSpPr txBox="1"/>
          <p:nvPr/>
        </p:nvSpPr>
        <p:spPr>
          <a:xfrm>
            <a:off x="1351888" y="6672176"/>
            <a:ext cx="9025330" cy="2197227"/>
          </a:xfrm>
          <a:prstGeom prst="rect">
            <a:avLst/>
          </a:prstGeom>
        </p:spPr>
        <p:txBody>
          <a:bodyPr lIns="0" tIns="0" rIns="0" bIns="0" rtlCol="0" anchor="t">
            <a:spAutoFit/>
          </a:bodyPr>
          <a:lstStyle/>
          <a:p>
            <a:pPr marL="453390" lvl="1" indent="-226695">
              <a:lnSpc>
                <a:spcPts val="3590"/>
              </a:lnSpc>
              <a:buFont typeface="Arial"/>
              <a:buChar char="•"/>
            </a:pPr>
            <a:r>
              <a:rPr lang="en-US" sz="2100">
                <a:solidFill>
                  <a:srgbClr val="000000"/>
                </a:solidFill>
                <a:latin typeface="Canva Sans"/>
              </a:rPr>
              <a:t>Hotel rooms are the most expensive and have the widest price range; shared rooms are the cheapest and have the narrowest price range.</a:t>
            </a:r>
          </a:p>
          <a:p>
            <a:pPr marL="453390" lvl="1" indent="-226695">
              <a:lnSpc>
                <a:spcPts val="3590"/>
              </a:lnSpc>
              <a:buFont typeface="Arial"/>
              <a:buChar char="•"/>
            </a:pPr>
            <a:r>
              <a:rPr lang="en-US" sz="2100">
                <a:solidFill>
                  <a:srgbClr val="000000"/>
                </a:solidFill>
                <a:latin typeface="Canva Sans"/>
              </a:rPr>
              <a:t>To make predictions, one could use regression models with factors like location and more.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98126" y="3010749"/>
            <a:ext cx="6089364" cy="5764042"/>
          </a:xfrm>
          <a:custGeom>
            <a:avLst/>
            <a:gdLst/>
            <a:ahLst/>
            <a:cxnLst/>
            <a:rect l="l" t="t" r="r" b="b"/>
            <a:pathLst>
              <a:path w="6089364" h="5764042">
                <a:moveTo>
                  <a:pt x="0" y="0"/>
                </a:moveTo>
                <a:lnTo>
                  <a:pt x="6089364" y="0"/>
                </a:lnTo>
                <a:lnTo>
                  <a:pt x="6089364" y="5764042"/>
                </a:lnTo>
                <a:lnTo>
                  <a:pt x="0" y="576404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900510" y="933450"/>
            <a:ext cx="14486979" cy="1564531"/>
          </a:xfrm>
          <a:prstGeom prst="rect">
            <a:avLst/>
          </a:prstGeom>
        </p:spPr>
        <p:txBody>
          <a:bodyPr lIns="0" tIns="0" rIns="0" bIns="0" rtlCol="0" anchor="t">
            <a:spAutoFit/>
          </a:bodyPr>
          <a:lstStyle/>
          <a:p>
            <a:pPr algn="ctr">
              <a:lnSpc>
                <a:spcPts val="6090"/>
              </a:lnSpc>
              <a:spcBef>
                <a:spcPct val="0"/>
              </a:spcBef>
            </a:pPr>
            <a:r>
              <a:rPr lang="en-US" sz="5000" b="1" dirty="0">
                <a:solidFill>
                  <a:srgbClr val="FF0000"/>
                </a:solidFill>
                <a:latin typeface="El Messiri" panose="020B0604020202020204" charset="-78"/>
                <a:cs typeface="El Messiri" panose="020B0604020202020204" charset="-78"/>
              </a:rPr>
              <a:t>Geographical Distribution  of Listing by Neighborhood Group</a:t>
            </a:r>
          </a:p>
        </p:txBody>
      </p:sp>
      <p:sp>
        <p:nvSpPr>
          <p:cNvPr id="4" name="TextBox 4"/>
          <p:cNvSpPr txBox="1"/>
          <p:nvPr/>
        </p:nvSpPr>
        <p:spPr>
          <a:xfrm>
            <a:off x="1414244" y="7095914"/>
            <a:ext cx="8080311" cy="1206363"/>
          </a:xfrm>
          <a:prstGeom prst="rect">
            <a:avLst/>
          </a:prstGeom>
        </p:spPr>
        <p:txBody>
          <a:bodyPr lIns="0" tIns="0" rIns="0" bIns="0" rtlCol="0" anchor="t">
            <a:spAutoFit/>
          </a:bodyPr>
          <a:lstStyle/>
          <a:p>
            <a:pPr marL="362498" lvl="1" indent="-181249" algn="just">
              <a:lnSpc>
                <a:spcPts val="2434"/>
              </a:lnSpc>
              <a:buFont typeface="Arial"/>
              <a:buChar char="•"/>
            </a:pPr>
            <a:r>
              <a:rPr lang="en-US" sz="1679">
                <a:solidFill>
                  <a:srgbClr val="000000"/>
                </a:solidFill>
                <a:latin typeface="Canva Sans"/>
              </a:rPr>
              <a:t>Geographical Distribution: You can see how the listings are distributed across different areas of New York City, such as Bronx, Brooklyn, Manhattan, Queens, and Staten Island. You can also see the concentration and density of listings in each area.</a:t>
            </a:r>
          </a:p>
        </p:txBody>
      </p:sp>
      <p:sp>
        <p:nvSpPr>
          <p:cNvPr id="5" name="TextBox 5"/>
          <p:cNvSpPr txBox="1"/>
          <p:nvPr/>
        </p:nvSpPr>
        <p:spPr>
          <a:xfrm>
            <a:off x="1838068" y="6124793"/>
            <a:ext cx="1971931" cy="701599"/>
          </a:xfrm>
          <a:prstGeom prst="rect">
            <a:avLst/>
          </a:prstGeom>
        </p:spPr>
        <p:txBody>
          <a:bodyPr wrap="square" lIns="0" tIns="0" rIns="0" bIns="0" rtlCol="0" anchor="t">
            <a:spAutoFit/>
          </a:bodyPr>
          <a:lstStyle/>
          <a:p>
            <a:pPr algn="ctr">
              <a:lnSpc>
                <a:spcPts val="5799"/>
              </a:lnSpc>
              <a:spcBef>
                <a:spcPct val="0"/>
              </a:spcBef>
            </a:pPr>
            <a:r>
              <a:rPr lang="en-US" sz="3999" dirty="0">
                <a:solidFill>
                  <a:srgbClr val="FF0000"/>
                </a:solidFill>
                <a:latin typeface="Canva Sans Bold"/>
              </a:rPr>
              <a:t>Insights</a:t>
            </a:r>
          </a:p>
        </p:txBody>
      </p:sp>
      <p:sp>
        <p:nvSpPr>
          <p:cNvPr id="6" name="TextBox 6"/>
          <p:cNvSpPr txBox="1"/>
          <p:nvPr/>
        </p:nvSpPr>
        <p:spPr>
          <a:xfrm>
            <a:off x="1336564" y="3349722"/>
            <a:ext cx="7807436" cy="1793778"/>
          </a:xfrm>
          <a:prstGeom prst="rect">
            <a:avLst/>
          </a:prstGeom>
        </p:spPr>
        <p:txBody>
          <a:bodyPr lIns="0" tIns="0" rIns="0" bIns="0" rtlCol="0" anchor="t">
            <a:spAutoFit/>
          </a:bodyPr>
          <a:lstStyle/>
          <a:p>
            <a:pPr algn="ctr">
              <a:lnSpc>
                <a:spcPts val="2887"/>
              </a:lnSpc>
              <a:spcBef>
                <a:spcPct val="0"/>
              </a:spcBef>
            </a:pPr>
            <a:r>
              <a:rPr lang="en-US" sz="1991" dirty="0">
                <a:solidFill>
                  <a:srgbClr val="000000"/>
                </a:solidFill>
                <a:latin typeface="Canva Sans"/>
              </a:rPr>
              <a:t>You will see a scatter plot where each point represents a listing in New York City. The x-axis will show the longitude, the y-axis will show the latitude, and the points will be scattered based on the corresponding geographical coordinates.  what are the insight that </a:t>
            </a:r>
            <a:r>
              <a:rPr lang="en-US" sz="1991" dirty="0" err="1">
                <a:solidFill>
                  <a:srgbClr val="000000"/>
                </a:solidFill>
                <a:latin typeface="Canva Sans"/>
              </a:rPr>
              <a:t>i</a:t>
            </a:r>
            <a:r>
              <a:rPr lang="en-US" sz="1991" dirty="0">
                <a:solidFill>
                  <a:srgbClr val="000000"/>
                </a:solidFill>
                <a:latin typeface="Canva Sans"/>
              </a:rPr>
              <a:t> will get from these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8484450"/>
            <a:ext cx="775789" cy="773850"/>
          </a:xfrm>
          <a:custGeom>
            <a:avLst/>
            <a:gdLst/>
            <a:ahLst/>
            <a:cxnLst/>
            <a:rect l="l" t="t" r="r" b="b"/>
            <a:pathLst>
              <a:path w="775789" h="773850">
                <a:moveTo>
                  <a:pt x="0" y="0"/>
                </a:moveTo>
                <a:lnTo>
                  <a:pt x="775789" y="0"/>
                </a:lnTo>
                <a:lnTo>
                  <a:pt x="775789" y="773850"/>
                </a:lnTo>
                <a:lnTo>
                  <a:pt x="0" y="7738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3709294" y="7811781"/>
            <a:ext cx="4605058" cy="2475219"/>
          </a:xfrm>
          <a:custGeom>
            <a:avLst/>
            <a:gdLst/>
            <a:ahLst/>
            <a:cxnLst/>
            <a:rect l="l" t="t" r="r" b="b"/>
            <a:pathLst>
              <a:path w="4605058" h="2475219">
                <a:moveTo>
                  <a:pt x="4605058" y="0"/>
                </a:moveTo>
                <a:lnTo>
                  <a:pt x="0" y="0"/>
                </a:lnTo>
                <a:lnTo>
                  <a:pt x="0" y="2475219"/>
                </a:lnTo>
                <a:lnTo>
                  <a:pt x="4605058" y="2475219"/>
                </a:lnTo>
                <a:lnTo>
                  <a:pt x="4605058" y="0"/>
                </a:lnTo>
                <a:close/>
              </a:path>
            </a:pathLst>
          </a:custGeom>
          <a:blipFill>
            <a:blip r:embed="rId6">
              <a:alphaModFix amt="10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8">
              <a:alphaModFix amt="10999"/>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3025633" y="2533966"/>
            <a:ext cx="4634582" cy="6337409"/>
          </a:xfrm>
          <a:custGeom>
            <a:avLst/>
            <a:gdLst/>
            <a:ahLst/>
            <a:cxnLst/>
            <a:rect l="l" t="t" r="r" b="b"/>
            <a:pathLst>
              <a:path w="4634582" h="6337409">
                <a:moveTo>
                  <a:pt x="0" y="0"/>
                </a:moveTo>
                <a:lnTo>
                  <a:pt x="4634582" y="0"/>
                </a:lnTo>
                <a:lnTo>
                  <a:pt x="4634582" y="6337409"/>
                </a:lnTo>
                <a:lnTo>
                  <a:pt x="0" y="6337409"/>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3584133" y="628542"/>
            <a:ext cx="11119733" cy="2425600"/>
          </a:xfrm>
          <a:prstGeom prst="rect">
            <a:avLst/>
          </a:prstGeom>
        </p:spPr>
        <p:txBody>
          <a:bodyPr wrap="square" lIns="0" tIns="0" rIns="0" bIns="0" rtlCol="0" anchor="t">
            <a:spAutoFit/>
          </a:bodyPr>
          <a:lstStyle/>
          <a:p>
            <a:pPr algn="ctr">
              <a:lnSpc>
                <a:spcPts val="9448"/>
              </a:lnSpc>
            </a:pPr>
            <a:r>
              <a:rPr lang="en-US" sz="7000" b="1" dirty="0">
                <a:solidFill>
                  <a:srgbClr val="FF0000"/>
                </a:solidFill>
                <a:latin typeface="El Messiri" panose="020B0604020202020204" charset="-78"/>
                <a:cs typeface="El Messiri" panose="020B0604020202020204" charset="-78"/>
              </a:rPr>
              <a:t>About the dataset-Airbnb NYC 2023</a:t>
            </a:r>
          </a:p>
        </p:txBody>
      </p:sp>
      <p:sp>
        <p:nvSpPr>
          <p:cNvPr id="8" name="TextBox 8"/>
          <p:cNvSpPr txBox="1"/>
          <p:nvPr/>
        </p:nvSpPr>
        <p:spPr>
          <a:xfrm>
            <a:off x="1378690" y="3992319"/>
            <a:ext cx="9991291" cy="2649241"/>
          </a:xfrm>
          <a:prstGeom prst="rect">
            <a:avLst/>
          </a:prstGeom>
        </p:spPr>
        <p:txBody>
          <a:bodyPr lIns="0" tIns="0" rIns="0" bIns="0" rtlCol="0" anchor="t">
            <a:spAutoFit/>
          </a:bodyPr>
          <a:lstStyle/>
          <a:p>
            <a:pPr marL="628796" lvl="1" indent="-314398">
              <a:lnSpc>
                <a:spcPts val="4223"/>
              </a:lnSpc>
              <a:spcBef>
                <a:spcPct val="0"/>
              </a:spcBef>
              <a:buFont typeface="Arial"/>
              <a:buChar char="•"/>
            </a:pPr>
            <a:r>
              <a:rPr lang="en-US" sz="2912" dirty="0">
                <a:solidFill>
                  <a:srgbClr val="2B1511"/>
                </a:solidFill>
                <a:latin typeface="Canva Sans"/>
              </a:rPr>
              <a:t>Airbnb, Inc. is an American company that operates an online marketplace for lodging, primarily home stays for vacation rentals, and tourism activities. Based in San Francisco, California, the platform is accessible via website and mobile app.</a:t>
            </a:r>
          </a:p>
        </p:txBody>
      </p:sp>
      <p:sp>
        <p:nvSpPr>
          <p:cNvPr id="9" name="TextBox 9"/>
          <p:cNvSpPr txBox="1"/>
          <p:nvPr/>
        </p:nvSpPr>
        <p:spPr>
          <a:xfrm>
            <a:off x="1378690" y="6905224"/>
            <a:ext cx="9139693" cy="1579226"/>
          </a:xfrm>
          <a:prstGeom prst="rect">
            <a:avLst/>
          </a:prstGeom>
        </p:spPr>
        <p:txBody>
          <a:bodyPr lIns="0" tIns="0" rIns="0" bIns="0" rtlCol="0" anchor="t">
            <a:spAutoFit/>
          </a:bodyPr>
          <a:lstStyle/>
          <a:p>
            <a:pPr marL="628796" lvl="1" indent="-314398">
              <a:lnSpc>
                <a:spcPts val="4223"/>
              </a:lnSpc>
              <a:spcBef>
                <a:spcPct val="0"/>
              </a:spcBef>
              <a:buFont typeface="Arial"/>
              <a:buChar char="•"/>
            </a:pPr>
            <a:r>
              <a:rPr lang="en-US" sz="2912">
                <a:solidFill>
                  <a:srgbClr val="2B1511"/>
                </a:solidFill>
                <a:latin typeface="Canva Sans"/>
              </a:rPr>
              <a:t>The dataset that we would be analyzing consists the booking information on Airbnb from 2011 till 2023.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32994" y="2727970"/>
            <a:ext cx="8112304" cy="6321276"/>
          </a:xfrm>
          <a:custGeom>
            <a:avLst/>
            <a:gdLst/>
            <a:ahLst/>
            <a:cxnLst/>
            <a:rect l="l" t="t" r="r" b="b"/>
            <a:pathLst>
              <a:path w="8112304" h="6321276">
                <a:moveTo>
                  <a:pt x="0" y="0"/>
                </a:moveTo>
                <a:lnTo>
                  <a:pt x="8112304" y="0"/>
                </a:lnTo>
                <a:lnTo>
                  <a:pt x="8112304" y="6321276"/>
                </a:lnTo>
                <a:lnTo>
                  <a:pt x="0" y="632127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95006" y="2861320"/>
            <a:ext cx="7190567" cy="3205235"/>
          </a:xfrm>
          <a:prstGeom prst="rect">
            <a:avLst/>
          </a:prstGeom>
        </p:spPr>
        <p:txBody>
          <a:bodyPr lIns="0" tIns="0" rIns="0" bIns="0" rtlCol="0" anchor="t">
            <a:spAutoFit/>
          </a:bodyPr>
          <a:lstStyle/>
          <a:p>
            <a:pPr marL="519734" lvl="1" indent="-259867">
              <a:lnSpc>
                <a:spcPts val="5175"/>
              </a:lnSpc>
              <a:buFont typeface="Arial"/>
              <a:buChar char="•"/>
            </a:pPr>
            <a:r>
              <a:rPr lang="en-US" sz="2407" dirty="0">
                <a:solidFill>
                  <a:srgbClr val="000000"/>
                </a:solidFill>
                <a:latin typeface="Canva Sans"/>
              </a:rPr>
              <a:t>The graph shows the availability of four room types on Airbnb: Entire home/apt, Hotel room, Private room, and Shared room.</a:t>
            </a:r>
          </a:p>
          <a:p>
            <a:pPr>
              <a:lnSpc>
                <a:spcPts val="5175"/>
              </a:lnSpc>
            </a:pPr>
            <a:endParaRPr lang="en-US" sz="2407" dirty="0">
              <a:solidFill>
                <a:srgbClr val="000000"/>
              </a:solidFill>
              <a:latin typeface="Canva Sans"/>
            </a:endParaRPr>
          </a:p>
          <a:p>
            <a:pPr>
              <a:lnSpc>
                <a:spcPts val="5175"/>
              </a:lnSpc>
            </a:pPr>
            <a:endParaRPr lang="en-US" sz="2407" dirty="0">
              <a:solidFill>
                <a:srgbClr val="000000"/>
              </a:solidFill>
              <a:latin typeface="Canva Sans"/>
            </a:endParaRPr>
          </a:p>
        </p:txBody>
      </p:sp>
      <p:sp>
        <p:nvSpPr>
          <p:cNvPr id="4" name="TextBox 4"/>
          <p:cNvSpPr txBox="1"/>
          <p:nvPr/>
        </p:nvSpPr>
        <p:spPr>
          <a:xfrm>
            <a:off x="2929601" y="673588"/>
            <a:ext cx="12428799" cy="1295226"/>
          </a:xfrm>
          <a:prstGeom prst="rect">
            <a:avLst/>
          </a:prstGeom>
        </p:spPr>
        <p:txBody>
          <a:bodyPr lIns="0" tIns="0" rIns="0" bIns="0" rtlCol="0" anchor="t">
            <a:spAutoFit/>
          </a:bodyPr>
          <a:lstStyle/>
          <a:p>
            <a:pPr algn="ctr">
              <a:lnSpc>
                <a:spcPts val="10149"/>
              </a:lnSpc>
              <a:spcBef>
                <a:spcPct val="0"/>
              </a:spcBef>
            </a:pPr>
            <a:r>
              <a:rPr lang="en-US" sz="6999" b="1" dirty="0">
                <a:solidFill>
                  <a:srgbClr val="FF0000"/>
                </a:solidFill>
                <a:latin typeface="El Messiri" panose="020B0604020202020204" charset="-78"/>
                <a:cs typeface="El Messiri" panose="020B0604020202020204" charset="-78"/>
              </a:rPr>
              <a:t>Room Type Availability</a:t>
            </a:r>
          </a:p>
        </p:txBody>
      </p:sp>
      <p:sp>
        <p:nvSpPr>
          <p:cNvPr id="5" name="TextBox 5"/>
          <p:cNvSpPr txBox="1"/>
          <p:nvPr/>
        </p:nvSpPr>
        <p:spPr>
          <a:xfrm>
            <a:off x="1971252" y="5237807"/>
            <a:ext cx="2295948" cy="774186"/>
          </a:xfrm>
          <a:prstGeom prst="rect">
            <a:avLst/>
          </a:prstGeom>
        </p:spPr>
        <p:txBody>
          <a:bodyPr wrap="square" lIns="0" tIns="0" rIns="0" bIns="0" rtlCol="0" anchor="t">
            <a:spAutoFit/>
          </a:bodyPr>
          <a:lstStyle/>
          <a:p>
            <a:pPr algn="ctr">
              <a:lnSpc>
                <a:spcPts val="6525"/>
              </a:lnSpc>
              <a:spcBef>
                <a:spcPct val="0"/>
              </a:spcBef>
            </a:pPr>
            <a:r>
              <a:rPr lang="en-US" sz="4500" dirty="0">
                <a:solidFill>
                  <a:srgbClr val="FF0000"/>
                </a:solidFill>
                <a:latin typeface="Canva Sans Bold"/>
              </a:rPr>
              <a:t>Insights</a:t>
            </a:r>
          </a:p>
        </p:txBody>
      </p:sp>
      <p:sp>
        <p:nvSpPr>
          <p:cNvPr id="6" name="TextBox 6"/>
          <p:cNvSpPr txBox="1"/>
          <p:nvPr/>
        </p:nvSpPr>
        <p:spPr>
          <a:xfrm>
            <a:off x="1295006" y="6437957"/>
            <a:ext cx="7190567" cy="1358900"/>
          </a:xfrm>
          <a:prstGeom prst="rect">
            <a:avLst/>
          </a:prstGeom>
        </p:spPr>
        <p:txBody>
          <a:bodyPr lIns="0" tIns="0" rIns="0" bIns="0" rtlCol="0" anchor="t">
            <a:spAutoFit/>
          </a:bodyPr>
          <a:lstStyle/>
          <a:p>
            <a:pPr marL="539749" lvl="1" indent="-269875">
              <a:lnSpc>
                <a:spcPts val="3624"/>
              </a:lnSpc>
              <a:buFont typeface="Arial"/>
              <a:buChar char="•"/>
            </a:pPr>
            <a:r>
              <a:rPr lang="en-US" sz="2499">
                <a:solidFill>
                  <a:srgbClr val="000000"/>
                </a:solidFill>
                <a:latin typeface="Canva Sans"/>
              </a:rPr>
              <a:t>Entire home/apt is the most available, followed by Private room. Hotel room and Shared room are the least available.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65151" y="3390900"/>
            <a:ext cx="5994149" cy="5643442"/>
          </a:xfrm>
          <a:custGeom>
            <a:avLst/>
            <a:gdLst/>
            <a:ahLst/>
            <a:cxnLst/>
            <a:rect l="l" t="t" r="r" b="b"/>
            <a:pathLst>
              <a:path w="5994149" h="6339194">
                <a:moveTo>
                  <a:pt x="0" y="0"/>
                </a:moveTo>
                <a:lnTo>
                  <a:pt x="5994149" y="0"/>
                </a:lnTo>
                <a:lnTo>
                  <a:pt x="5994149" y="6339194"/>
                </a:lnTo>
                <a:lnTo>
                  <a:pt x="0" y="633919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2924095"/>
            <a:ext cx="10018781" cy="3340068"/>
          </a:xfrm>
          <a:prstGeom prst="rect">
            <a:avLst/>
          </a:prstGeom>
        </p:spPr>
        <p:txBody>
          <a:bodyPr lIns="0" tIns="0" rIns="0" bIns="0" rtlCol="0" anchor="t">
            <a:spAutoFit/>
          </a:bodyPr>
          <a:lstStyle/>
          <a:p>
            <a:pPr marL="684902" lvl="1" indent="-342451">
              <a:lnSpc>
                <a:spcPts val="6757"/>
              </a:lnSpc>
              <a:buFont typeface="Arial"/>
              <a:buChar char="•"/>
            </a:pPr>
            <a:r>
              <a:rPr lang="en-US" sz="3172" dirty="0">
                <a:solidFill>
                  <a:srgbClr val="000000"/>
                </a:solidFill>
                <a:latin typeface="Canva Sans"/>
              </a:rPr>
              <a:t>The graph shows the number of listings for top five hosts on Airbnb: </a:t>
            </a:r>
            <a:r>
              <a:rPr lang="en-US" sz="3172" dirty="0" err="1">
                <a:solidFill>
                  <a:srgbClr val="000000"/>
                </a:solidFill>
                <a:latin typeface="Canva Sans"/>
              </a:rPr>
              <a:t>Blueground</a:t>
            </a:r>
            <a:r>
              <a:rPr lang="en-US" sz="3172" dirty="0">
                <a:solidFill>
                  <a:srgbClr val="000000"/>
                </a:solidFill>
                <a:latin typeface="Canva Sans"/>
              </a:rPr>
              <a:t>, Eugene, </a:t>
            </a:r>
            <a:r>
              <a:rPr lang="en-US" sz="3172" dirty="0" err="1">
                <a:solidFill>
                  <a:srgbClr val="000000"/>
                </a:solidFill>
                <a:latin typeface="Canva Sans"/>
              </a:rPr>
              <a:t>Hitoki</a:t>
            </a:r>
            <a:r>
              <a:rPr lang="en-US" sz="3172" dirty="0">
                <a:solidFill>
                  <a:srgbClr val="000000"/>
                </a:solidFill>
                <a:latin typeface="Canva Sans"/>
              </a:rPr>
              <a:t>, June, and </a:t>
            </a:r>
            <a:r>
              <a:rPr lang="en-US" sz="3172" dirty="0" err="1">
                <a:solidFill>
                  <a:srgbClr val="000000"/>
                </a:solidFill>
                <a:latin typeface="Canva Sans"/>
              </a:rPr>
              <a:t>RoomPicks</a:t>
            </a:r>
            <a:r>
              <a:rPr lang="en-US" sz="3172" dirty="0">
                <a:solidFill>
                  <a:srgbClr val="000000"/>
                </a:solidFill>
                <a:latin typeface="Canva Sans"/>
              </a:rPr>
              <a:t>.</a:t>
            </a:r>
          </a:p>
          <a:p>
            <a:pPr>
              <a:lnSpc>
                <a:spcPts val="6757"/>
              </a:lnSpc>
            </a:pPr>
            <a:endParaRPr lang="en-US" sz="3172" dirty="0">
              <a:solidFill>
                <a:srgbClr val="000000"/>
              </a:solidFill>
              <a:latin typeface="Canva Sans"/>
            </a:endParaRPr>
          </a:p>
        </p:txBody>
      </p:sp>
      <p:sp>
        <p:nvSpPr>
          <p:cNvPr id="4" name="TextBox 4"/>
          <p:cNvSpPr txBox="1"/>
          <p:nvPr/>
        </p:nvSpPr>
        <p:spPr>
          <a:xfrm>
            <a:off x="4323805" y="1285697"/>
            <a:ext cx="10611395" cy="1115690"/>
          </a:xfrm>
          <a:prstGeom prst="rect">
            <a:avLst/>
          </a:prstGeom>
        </p:spPr>
        <p:txBody>
          <a:bodyPr wrap="square" lIns="0" tIns="0" rIns="0" bIns="0" rtlCol="0" anchor="t">
            <a:spAutoFit/>
          </a:bodyPr>
          <a:lstStyle/>
          <a:p>
            <a:pPr algn="ctr">
              <a:lnSpc>
                <a:spcPts val="8700"/>
              </a:lnSpc>
              <a:spcBef>
                <a:spcPct val="0"/>
              </a:spcBef>
            </a:pPr>
            <a:r>
              <a:rPr lang="en-US" sz="6000" b="1" dirty="0">
                <a:solidFill>
                  <a:srgbClr val="FF0000"/>
                </a:solidFill>
                <a:latin typeface="El Messiri" panose="020B0604020202020204" charset="-78"/>
                <a:cs typeface="El Messiri" panose="020B0604020202020204" charset="-78"/>
              </a:rPr>
              <a:t>TOP 5 Hosts by Total Listing</a:t>
            </a:r>
          </a:p>
        </p:txBody>
      </p:sp>
      <p:sp>
        <p:nvSpPr>
          <p:cNvPr id="5" name="TextBox 5"/>
          <p:cNvSpPr txBox="1"/>
          <p:nvPr/>
        </p:nvSpPr>
        <p:spPr>
          <a:xfrm>
            <a:off x="2088901" y="5816488"/>
            <a:ext cx="2025899" cy="790575"/>
          </a:xfrm>
          <a:prstGeom prst="rect">
            <a:avLst/>
          </a:prstGeom>
        </p:spPr>
        <p:txBody>
          <a:bodyPr wrap="square" lIns="0" tIns="0" rIns="0" bIns="0" rtlCol="0" anchor="t">
            <a:spAutoFit/>
          </a:bodyPr>
          <a:lstStyle/>
          <a:p>
            <a:pPr algn="ctr">
              <a:lnSpc>
                <a:spcPts val="6525"/>
              </a:lnSpc>
              <a:spcBef>
                <a:spcPct val="0"/>
              </a:spcBef>
            </a:pPr>
            <a:r>
              <a:rPr lang="en-US" sz="4500" dirty="0">
                <a:solidFill>
                  <a:srgbClr val="FF0000"/>
                </a:solidFill>
                <a:latin typeface="Canva Sans Bold"/>
              </a:rPr>
              <a:t>Insight</a:t>
            </a:r>
          </a:p>
        </p:txBody>
      </p:sp>
      <p:sp>
        <p:nvSpPr>
          <p:cNvPr id="6" name="TextBox 6"/>
          <p:cNvSpPr txBox="1"/>
          <p:nvPr/>
        </p:nvSpPr>
        <p:spPr>
          <a:xfrm>
            <a:off x="1081809" y="6853334"/>
            <a:ext cx="10183341" cy="1628661"/>
          </a:xfrm>
          <a:prstGeom prst="rect">
            <a:avLst/>
          </a:prstGeom>
        </p:spPr>
        <p:txBody>
          <a:bodyPr lIns="0" tIns="0" rIns="0" bIns="0" rtlCol="0" anchor="t">
            <a:spAutoFit/>
          </a:bodyPr>
          <a:lstStyle/>
          <a:p>
            <a:pPr marL="647700" lvl="1" indent="-323850">
              <a:lnSpc>
                <a:spcPts val="4350"/>
              </a:lnSpc>
              <a:buFont typeface="Arial"/>
              <a:buChar char="•"/>
            </a:pPr>
            <a:r>
              <a:rPr lang="en-US" sz="3000">
                <a:solidFill>
                  <a:srgbClr val="000000"/>
                </a:solidFill>
                <a:latin typeface="Canva Sans"/>
              </a:rPr>
              <a:t>Blueground has the most listings, followed by Eugene. RoomPicks,June,Hitoki, and  have much fewer listings.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88414" y="3376501"/>
            <a:ext cx="5051964" cy="5416752"/>
          </a:xfrm>
          <a:custGeom>
            <a:avLst/>
            <a:gdLst/>
            <a:ahLst/>
            <a:cxnLst/>
            <a:rect l="l" t="t" r="r" b="b"/>
            <a:pathLst>
              <a:path w="5051964" h="5416752">
                <a:moveTo>
                  <a:pt x="0" y="0"/>
                </a:moveTo>
                <a:lnTo>
                  <a:pt x="5051965" y="0"/>
                </a:lnTo>
                <a:lnTo>
                  <a:pt x="5051965" y="5416751"/>
                </a:lnTo>
                <a:lnTo>
                  <a:pt x="0" y="541675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904875"/>
            <a:ext cx="16923694" cy="936154"/>
          </a:xfrm>
          <a:prstGeom prst="rect">
            <a:avLst/>
          </a:prstGeom>
        </p:spPr>
        <p:txBody>
          <a:bodyPr lIns="0" tIns="0" rIns="0" bIns="0" rtlCol="0" anchor="t">
            <a:spAutoFit/>
          </a:bodyPr>
          <a:lstStyle/>
          <a:p>
            <a:pPr algn="ctr">
              <a:lnSpc>
                <a:spcPts val="7250"/>
              </a:lnSpc>
              <a:spcBef>
                <a:spcPct val="0"/>
              </a:spcBef>
            </a:pPr>
            <a:r>
              <a:rPr lang="en-US" sz="6000" b="1" dirty="0">
                <a:solidFill>
                  <a:srgbClr val="FF0000"/>
                </a:solidFill>
                <a:latin typeface="El Messiri" panose="020B0604020202020204" charset="-78"/>
                <a:cs typeface="El Messiri" panose="020B0604020202020204" charset="-78"/>
              </a:rPr>
              <a:t>Average number of reviews by Area Group</a:t>
            </a:r>
          </a:p>
        </p:txBody>
      </p:sp>
      <p:sp>
        <p:nvSpPr>
          <p:cNvPr id="4" name="TextBox 4"/>
          <p:cNvSpPr txBox="1"/>
          <p:nvPr/>
        </p:nvSpPr>
        <p:spPr>
          <a:xfrm>
            <a:off x="733452" y="2440028"/>
            <a:ext cx="15410612" cy="936473"/>
          </a:xfrm>
          <a:prstGeom prst="rect">
            <a:avLst/>
          </a:prstGeom>
        </p:spPr>
        <p:txBody>
          <a:bodyPr lIns="0" tIns="0" rIns="0" bIns="0" rtlCol="0" anchor="t">
            <a:spAutoFit/>
          </a:bodyPr>
          <a:lstStyle/>
          <a:p>
            <a:pPr algn="ctr">
              <a:lnSpc>
                <a:spcPts val="3769"/>
              </a:lnSpc>
              <a:spcBef>
                <a:spcPct val="0"/>
              </a:spcBef>
            </a:pPr>
            <a:r>
              <a:rPr lang="en-US" sz="2599" dirty="0">
                <a:solidFill>
                  <a:srgbClr val="000000"/>
                </a:solidFill>
                <a:latin typeface="Canva Sans"/>
              </a:rPr>
              <a:t>This visualization is a bar plot that shows the average number of reviews by area group in New York City’s five boroughs</a:t>
            </a:r>
          </a:p>
        </p:txBody>
      </p:sp>
      <p:sp>
        <p:nvSpPr>
          <p:cNvPr id="5" name="TextBox 5"/>
          <p:cNvSpPr txBox="1"/>
          <p:nvPr/>
        </p:nvSpPr>
        <p:spPr>
          <a:xfrm>
            <a:off x="1375247" y="4103143"/>
            <a:ext cx="8811453" cy="4690110"/>
          </a:xfrm>
          <a:prstGeom prst="rect">
            <a:avLst/>
          </a:prstGeom>
        </p:spPr>
        <p:txBody>
          <a:bodyPr lIns="0" tIns="0" rIns="0" bIns="0" rtlCol="0" anchor="t">
            <a:spAutoFit/>
          </a:bodyPr>
          <a:lstStyle/>
          <a:p>
            <a:pPr marL="431801" lvl="1" indent="-215900">
              <a:lnSpc>
                <a:spcPts val="3420"/>
              </a:lnSpc>
              <a:buFont typeface="Arial"/>
              <a:buChar char="•"/>
            </a:pPr>
            <a:r>
              <a:rPr lang="en-US" sz="2000" dirty="0">
                <a:solidFill>
                  <a:srgbClr val="000000"/>
                </a:solidFill>
                <a:latin typeface="Canva Sans"/>
              </a:rPr>
              <a:t>Staten Island has the highest average number of reviews with 35.45 reviews per listing, followed by Queens with 30.12 reviews per listing.</a:t>
            </a:r>
          </a:p>
          <a:p>
            <a:pPr marL="431801" lvl="1" indent="-215900">
              <a:lnSpc>
                <a:spcPts val="3420"/>
              </a:lnSpc>
              <a:buFont typeface="Arial"/>
              <a:buChar char="•"/>
            </a:pPr>
            <a:r>
              <a:rPr lang="en-US" sz="2000" dirty="0">
                <a:solidFill>
                  <a:srgbClr val="000000"/>
                </a:solidFill>
                <a:latin typeface="Canva Sans"/>
              </a:rPr>
              <a:t>Manhattan has the lowest average number of reviews with 21.35 reviews per listing, followed by Bronx with 25.47 reviews per listing.</a:t>
            </a:r>
          </a:p>
          <a:p>
            <a:pPr marL="431801" lvl="1" indent="-215900">
              <a:lnSpc>
                <a:spcPts val="3420"/>
              </a:lnSpc>
              <a:buFont typeface="Arial"/>
              <a:buChar char="•"/>
            </a:pPr>
            <a:r>
              <a:rPr lang="en-US" sz="2000" dirty="0">
                <a:solidFill>
                  <a:srgbClr val="000000"/>
                </a:solidFill>
                <a:latin typeface="Canva Sans"/>
              </a:rPr>
              <a:t>Brooklyn is in the middle with 28.75 reviews per listing, slightly higher than the overall average of 27.53 reviews per listing.</a:t>
            </a:r>
          </a:p>
          <a:p>
            <a:pPr marL="431801" lvl="1" indent="-215900">
              <a:lnSpc>
                <a:spcPts val="3420"/>
              </a:lnSpc>
              <a:buFont typeface="Arial"/>
              <a:buChar char="•"/>
            </a:pPr>
            <a:r>
              <a:rPr lang="en-US" sz="2000" dirty="0">
                <a:solidFill>
                  <a:srgbClr val="000000"/>
                </a:solidFill>
                <a:latin typeface="Canva Sans"/>
              </a:rPr>
              <a:t>There is a large variation in the average number of reviews among the five boroughs, ranging from 21.35 to 35.45, indicating different levels of popularity and demand for Airbnb listings in different areas.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95695" y="4055318"/>
            <a:ext cx="5197368" cy="5531993"/>
          </a:xfrm>
          <a:custGeom>
            <a:avLst/>
            <a:gdLst/>
            <a:ahLst/>
            <a:cxnLst/>
            <a:rect l="l" t="t" r="r" b="b"/>
            <a:pathLst>
              <a:path w="5197368" h="5531993">
                <a:moveTo>
                  <a:pt x="0" y="0"/>
                </a:moveTo>
                <a:lnTo>
                  <a:pt x="5197368" y="0"/>
                </a:lnTo>
                <a:lnTo>
                  <a:pt x="5197368" y="5531993"/>
                </a:lnTo>
                <a:lnTo>
                  <a:pt x="0" y="553199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094650"/>
            <a:ext cx="14864363" cy="1872307"/>
          </a:xfrm>
          <a:prstGeom prst="rect">
            <a:avLst/>
          </a:prstGeom>
        </p:spPr>
        <p:txBody>
          <a:bodyPr lIns="0" tIns="0" rIns="0" bIns="0" rtlCol="0" anchor="t">
            <a:spAutoFit/>
          </a:bodyPr>
          <a:lstStyle/>
          <a:p>
            <a:pPr algn="ctr">
              <a:lnSpc>
                <a:spcPts val="7250"/>
              </a:lnSpc>
            </a:pPr>
            <a:r>
              <a:rPr lang="en-US" sz="5500" b="1" dirty="0">
                <a:solidFill>
                  <a:srgbClr val="FF0000"/>
                </a:solidFill>
                <a:latin typeface="El Messiri" panose="020B0604020202020204" charset="-78"/>
                <a:cs typeface="El Messiri" panose="020B0604020202020204" charset="-78"/>
              </a:rPr>
              <a:t>Minimum number of nights based on </a:t>
            </a:r>
          </a:p>
          <a:p>
            <a:pPr algn="ctr">
              <a:lnSpc>
                <a:spcPts val="7250"/>
              </a:lnSpc>
              <a:spcBef>
                <a:spcPct val="0"/>
              </a:spcBef>
            </a:pPr>
            <a:r>
              <a:rPr lang="en-US" sz="5500" b="1" dirty="0">
                <a:solidFill>
                  <a:srgbClr val="FF0000"/>
                </a:solidFill>
                <a:latin typeface="El Messiri" panose="020B0604020202020204" charset="-78"/>
                <a:cs typeface="El Messiri" panose="020B0604020202020204" charset="-78"/>
              </a:rPr>
              <a:t>Area Group</a:t>
            </a:r>
          </a:p>
        </p:txBody>
      </p:sp>
      <p:sp>
        <p:nvSpPr>
          <p:cNvPr id="4" name="TextBox 4"/>
          <p:cNvSpPr txBox="1"/>
          <p:nvPr/>
        </p:nvSpPr>
        <p:spPr>
          <a:xfrm>
            <a:off x="1348701" y="3654346"/>
            <a:ext cx="8867627" cy="1489154"/>
          </a:xfrm>
          <a:prstGeom prst="rect">
            <a:avLst/>
          </a:prstGeom>
        </p:spPr>
        <p:txBody>
          <a:bodyPr lIns="0" tIns="0" rIns="0" bIns="0" rtlCol="0" anchor="t">
            <a:spAutoFit/>
          </a:bodyPr>
          <a:lstStyle/>
          <a:p>
            <a:pPr marL="596162" lvl="1" indent="-298081" algn="just">
              <a:lnSpc>
                <a:spcPts val="4003"/>
              </a:lnSpc>
              <a:buFont typeface="Arial"/>
              <a:buChar char="•"/>
            </a:pPr>
            <a:r>
              <a:rPr lang="en-US" sz="2761" dirty="0">
                <a:solidFill>
                  <a:srgbClr val="000000"/>
                </a:solidFill>
                <a:latin typeface="Canva Sans"/>
              </a:rPr>
              <a:t>This is a graph that shows the average minimum number of nights for Airbnb listings in different areas of New York City</a:t>
            </a:r>
          </a:p>
        </p:txBody>
      </p:sp>
      <p:sp>
        <p:nvSpPr>
          <p:cNvPr id="5" name="TextBox 5"/>
          <p:cNvSpPr txBox="1"/>
          <p:nvPr/>
        </p:nvSpPr>
        <p:spPr>
          <a:xfrm>
            <a:off x="1524126" y="7111232"/>
            <a:ext cx="8516777" cy="1504798"/>
          </a:xfrm>
          <a:prstGeom prst="rect">
            <a:avLst/>
          </a:prstGeom>
        </p:spPr>
        <p:txBody>
          <a:bodyPr lIns="0" tIns="0" rIns="0" bIns="0" rtlCol="0" anchor="t">
            <a:spAutoFit/>
          </a:bodyPr>
          <a:lstStyle/>
          <a:p>
            <a:pPr marL="453390" lvl="1" indent="-226695">
              <a:lnSpc>
                <a:spcPts val="3045"/>
              </a:lnSpc>
              <a:buFont typeface="Arial"/>
              <a:buChar char="•"/>
            </a:pPr>
            <a:r>
              <a:rPr lang="en-US" sz="2100" dirty="0">
                <a:solidFill>
                  <a:srgbClr val="000000"/>
                </a:solidFill>
                <a:latin typeface="Canva Sans"/>
              </a:rPr>
              <a:t>We can now see the average minimum number of nights that a guest must stay in an Airbnb before they can rent it; Manhattan has the highest minimum number of nights, at roughly 20, while the Bronx has the lowest, at roughly 10.</a:t>
            </a:r>
          </a:p>
        </p:txBody>
      </p:sp>
      <p:sp>
        <p:nvSpPr>
          <p:cNvPr id="6" name="TextBox 6"/>
          <p:cNvSpPr txBox="1"/>
          <p:nvPr/>
        </p:nvSpPr>
        <p:spPr>
          <a:xfrm>
            <a:off x="2135821" y="5930376"/>
            <a:ext cx="2512379" cy="813324"/>
          </a:xfrm>
          <a:prstGeom prst="rect">
            <a:avLst/>
          </a:prstGeom>
        </p:spPr>
        <p:txBody>
          <a:bodyPr wrap="square" lIns="0" tIns="0" rIns="0" bIns="0" rtlCol="0" anchor="t">
            <a:spAutoFit/>
          </a:bodyPr>
          <a:lstStyle/>
          <a:p>
            <a:pPr algn="ctr">
              <a:lnSpc>
                <a:spcPts val="6791"/>
              </a:lnSpc>
              <a:spcBef>
                <a:spcPct val="0"/>
              </a:spcBef>
            </a:pPr>
            <a:r>
              <a:rPr lang="en-US" sz="4000" dirty="0">
                <a:solidFill>
                  <a:srgbClr val="FF0000"/>
                </a:solidFill>
                <a:latin typeface="Canva Sans Bold"/>
              </a:rPr>
              <a:t>Insights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57164" y="3703085"/>
            <a:ext cx="4737580" cy="5068109"/>
          </a:xfrm>
          <a:custGeom>
            <a:avLst/>
            <a:gdLst/>
            <a:ahLst/>
            <a:cxnLst/>
            <a:rect l="l" t="t" r="r" b="b"/>
            <a:pathLst>
              <a:path w="4737580" h="5068109">
                <a:moveTo>
                  <a:pt x="0" y="0"/>
                </a:moveTo>
                <a:lnTo>
                  <a:pt x="4737580" y="0"/>
                </a:lnTo>
                <a:lnTo>
                  <a:pt x="4737580" y="5068109"/>
                </a:lnTo>
                <a:lnTo>
                  <a:pt x="0" y="506810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819497" y="1017477"/>
            <a:ext cx="10649006" cy="1667123"/>
          </a:xfrm>
          <a:prstGeom prst="rect">
            <a:avLst/>
          </a:prstGeom>
        </p:spPr>
        <p:txBody>
          <a:bodyPr wrap="square" lIns="0" tIns="0" rIns="0" bIns="0" rtlCol="0" anchor="t">
            <a:spAutoFit/>
          </a:bodyPr>
          <a:lstStyle/>
          <a:p>
            <a:pPr algn="ctr">
              <a:lnSpc>
                <a:spcPts val="6525"/>
              </a:lnSpc>
              <a:spcBef>
                <a:spcPct val="0"/>
              </a:spcBef>
            </a:pPr>
            <a:r>
              <a:rPr lang="en-US" sz="5000" b="1" dirty="0">
                <a:solidFill>
                  <a:srgbClr val="FF0000"/>
                </a:solidFill>
                <a:latin typeface="El Messiri" panose="020B0604020202020204" charset="-78"/>
                <a:cs typeface="El Messiri" panose="020B0604020202020204" charset="-78"/>
              </a:rPr>
              <a:t>Average Minimum number of nights by room type</a:t>
            </a:r>
          </a:p>
        </p:txBody>
      </p:sp>
      <p:sp>
        <p:nvSpPr>
          <p:cNvPr id="4" name="TextBox 4"/>
          <p:cNvSpPr txBox="1"/>
          <p:nvPr/>
        </p:nvSpPr>
        <p:spPr>
          <a:xfrm>
            <a:off x="1681238" y="3138840"/>
            <a:ext cx="8903261" cy="2072958"/>
          </a:xfrm>
          <a:prstGeom prst="rect">
            <a:avLst/>
          </a:prstGeom>
        </p:spPr>
        <p:txBody>
          <a:bodyPr lIns="0" tIns="0" rIns="0" bIns="0" rtlCol="0" anchor="t">
            <a:spAutoFit/>
          </a:bodyPr>
          <a:lstStyle/>
          <a:p>
            <a:pPr marL="614581" lvl="1" indent="-307291">
              <a:lnSpc>
                <a:spcPts val="4127"/>
              </a:lnSpc>
              <a:buFont typeface="Arial"/>
              <a:buChar char="•"/>
            </a:pPr>
            <a:r>
              <a:rPr lang="en-US" sz="2846" dirty="0">
                <a:solidFill>
                  <a:srgbClr val="000000"/>
                </a:solidFill>
                <a:latin typeface="Canva Sans"/>
              </a:rPr>
              <a:t>This visualization is a bar graph that shows the average minimum number of nights required for different types of rooms on Airbnb in New York City</a:t>
            </a:r>
          </a:p>
        </p:txBody>
      </p:sp>
      <p:sp>
        <p:nvSpPr>
          <p:cNvPr id="5" name="TextBox 5"/>
          <p:cNvSpPr txBox="1"/>
          <p:nvPr/>
        </p:nvSpPr>
        <p:spPr>
          <a:xfrm>
            <a:off x="2135821" y="5867400"/>
            <a:ext cx="2436179" cy="813324"/>
          </a:xfrm>
          <a:prstGeom prst="rect">
            <a:avLst/>
          </a:prstGeom>
        </p:spPr>
        <p:txBody>
          <a:bodyPr wrap="square" lIns="0" tIns="0" rIns="0" bIns="0" rtlCol="0" anchor="t">
            <a:spAutoFit/>
          </a:bodyPr>
          <a:lstStyle/>
          <a:p>
            <a:pPr algn="ctr">
              <a:lnSpc>
                <a:spcPts val="6791"/>
              </a:lnSpc>
              <a:spcBef>
                <a:spcPct val="0"/>
              </a:spcBef>
            </a:pPr>
            <a:r>
              <a:rPr lang="en-US" sz="4683" dirty="0">
                <a:solidFill>
                  <a:srgbClr val="FF0000"/>
                </a:solidFill>
                <a:latin typeface="Canva Sans Bold"/>
              </a:rPr>
              <a:t>Insights</a:t>
            </a:r>
          </a:p>
        </p:txBody>
      </p:sp>
      <p:sp>
        <p:nvSpPr>
          <p:cNvPr id="6" name="TextBox 6"/>
          <p:cNvSpPr txBox="1"/>
          <p:nvPr/>
        </p:nvSpPr>
        <p:spPr>
          <a:xfrm>
            <a:off x="1681238" y="7050572"/>
            <a:ext cx="9270869" cy="2207728"/>
          </a:xfrm>
          <a:prstGeom prst="rect">
            <a:avLst/>
          </a:prstGeom>
        </p:spPr>
        <p:txBody>
          <a:bodyPr lIns="0" tIns="0" rIns="0" bIns="0" rtlCol="0" anchor="t">
            <a:spAutoFit/>
          </a:bodyPr>
          <a:lstStyle/>
          <a:p>
            <a:pPr marL="529655" lvl="1" indent="-264828">
              <a:lnSpc>
                <a:spcPts val="3557"/>
              </a:lnSpc>
              <a:buFont typeface="Arial"/>
              <a:buChar char="•"/>
            </a:pPr>
            <a:r>
              <a:rPr lang="en-US" sz="2453">
                <a:solidFill>
                  <a:srgbClr val="000000"/>
                </a:solidFill>
                <a:latin typeface="Canva Sans"/>
              </a:rPr>
              <a:t>Entire home/apt requires the longest stay with an average of  roughly 18 nights</a:t>
            </a:r>
          </a:p>
          <a:p>
            <a:pPr marL="529655" lvl="1" indent="-264828">
              <a:lnSpc>
                <a:spcPts val="3557"/>
              </a:lnSpc>
              <a:buFont typeface="Arial"/>
              <a:buChar char="•"/>
            </a:pPr>
            <a:r>
              <a:rPr lang="en-US" sz="2453">
                <a:solidFill>
                  <a:srgbClr val="000000"/>
                </a:solidFill>
                <a:latin typeface="Canva Sans"/>
              </a:rPr>
              <a:t>Hotel room requires the shortest stay with an average of  roughly 7 nights</a:t>
            </a:r>
          </a:p>
          <a:p>
            <a:pPr marL="529655" lvl="1" indent="-264828">
              <a:lnSpc>
                <a:spcPts val="3557"/>
              </a:lnSpc>
              <a:buFont typeface="Arial"/>
              <a:buChar char="•"/>
            </a:pPr>
            <a:r>
              <a:rPr lang="en-US" sz="2453">
                <a:solidFill>
                  <a:srgbClr val="000000"/>
                </a:solidFill>
                <a:latin typeface="Canva Sans"/>
              </a:rPr>
              <a:t>Private room and shared room have similar stays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9966" y="866775"/>
            <a:ext cx="7512634" cy="1295226"/>
          </a:xfrm>
          <a:prstGeom prst="rect">
            <a:avLst/>
          </a:prstGeom>
        </p:spPr>
        <p:txBody>
          <a:bodyPr wrap="square" lIns="0" tIns="0" rIns="0" bIns="0" rtlCol="0" anchor="t">
            <a:spAutoFit/>
          </a:bodyPr>
          <a:lstStyle/>
          <a:p>
            <a:pPr algn="ctr">
              <a:lnSpc>
                <a:spcPts val="10149"/>
              </a:lnSpc>
              <a:spcBef>
                <a:spcPct val="0"/>
              </a:spcBef>
            </a:pPr>
            <a:r>
              <a:rPr lang="en-US" sz="6999" b="1" dirty="0">
                <a:solidFill>
                  <a:srgbClr val="FF5A5F"/>
                </a:solidFill>
                <a:latin typeface="El Messiri"/>
              </a:rPr>
              <a:t>Result and Finding</a:t>
            </a:r>
          </a:p>
        </p:txBody>
      </p:sp>
      <p:sp>
        <p:nvSpPr>
          <p:cNvPr id="3" name="TextBox 3"/>
          <p:cNvSpPr txBox="1"/>
          <p:nvPr/>
        </p:nvSpPr>
        <p:spPr>
          <a:xfrm>
            <a:off x="3197976" y="3868566"/>
            <a:ext cx="11563857" cy="548592"/>
          </a:xfrm>
          <a:prstGeom prst="rect">
            <a:avLst/>
          </a:prstGeom>
        </p:spPr>
        <p:txBody>
          <a:bodyPr lIns="0" tIns="0" rIns="0" bIns="0" rtlCol="0" anchor="t">
            <a:spAutoFit/>
          </a:bodyPr>
          <a:lstStyle/>
          <a:p>
            <a:pPr algn="just">
              <a:lnSpc>
                <a:spcPts val="2263"/>
              </a:lnSpc>
            </a:pPr>
            <a:r>
              <a:rPr lang="en-US" sz="1560">
                <a:solidFill>
                  <a:srgbClr val="FF5A5F"/>
                </a:solidFill>
                <a:latin typeface="Canva Sans Bold"/>
              </a:rPr>
              <a:t>1.Optimal Pricing Strategy</a:t>
            </a:r>
            <a:r>
              <a:rPr lang="en-US" sz="1560">
                <a:solidFill>
                  <a:srgbClr val="000000"/>
                </a:solidFill>
                <a:latin typeface="Canva Sans"/>
              </a:rPr>
              <a:t>: Hosts can set competitive prices by analyzing average prices in different areas, enabling them to make informed decisions on market positioning.</a:t>
            </a:r>
          </a:p>
        </p:txBody>
      </p:sp>
      <p:sp>
        <p:nvSpPr>
          <p:cNvPr id="4" name="TextBox 4"/>
          <p:cNvSpPr txBox="1"/>
          <p:nvPr/>
        </p:nvSpPr>
        <p:spPr>
          <a:xfrm>
            <a:off x="3197976" y="4712355"/>
            <a:ext cx="11085336" cy="828618"/>
          </a:xfrm>
          <a:prstGeom prst="rect">
            <a:avLst/>
          </a:prstGeom>
        </p:spPr>
        <p:txBody>
          <a:bodyPr lIns="0" tIns="0" rIns="0" bIns="0" rtlCol="0" anchor="t">
            <a:spAutoFit/>
          </a:bodyPr>
          <a:lstStyle/>
          <a:p>
            <a:pPr algn="just">
              <a:lnSpc>
                <a:spcPts val="2263"/>
              </a:lnSpc>
            </a:pPr>
            <a:r>
              <a:rPr lang="en-US" sz="1560">
                <a:solidFill>
                  <a:srgbClr val="FF5A5F"/>
                </a:solidFill>
                <a:latin typeface="Canva Sans Bold"/>
              </a:rPr>
              <a:t>2. Room Type Selection</a:t>
            </a:r>
            <a:r>
              <a:rPr lang="en-US" sz="1560">
                <a:solidFill>
                  <a:srgbClr val="000000"/>
                </a:solidFill>
                <a:latin typeface="Canva Sans"/>
              </a:rPr>
              <a:t>: Hosts can strategically choose room types based on demand and average prices, potentially offering entire homes or apartments for higher profitability and shared rooms for budget-friendly options.</a:t>
            </a:r>
          </a:p>
        </p:txBody>
      </p:sp>
      <p:sp>
        <p:nvSpPr>
          <p:cNvPr id="5" name="TextBox 5"/>
          <p:cNvSpPr txBox="1"/>
          <p:nvPr/>
        </p:nvSpPr>
        <p:spPr>
          <a:xfrm>
            <a:off x="3197976" y="5836171"/>
            <a:ext cx="11563857" cy="548592"/>
          </a:xfrm>
          <a:prstGeom prst="rect">
            <a:avLst/>
          </a:prstGeom>
        </p:spPr>
        <p:txBody>
          <a:bodyPr lIns="0" tIns="0" rIns="0" bIns="0" rtlCol="0" anchor="t">
            <a:spAutoFit/>
          </a:bodyPr>
          <a:lstStyle/>
          <a:p>
            <a:pPr algn="just">
              <a:lnSpc>
                <a:spcPts val="2263"/>
              </a:lnSpc>
            </a:pPr>
            <a:r>
              <a:rPr lang="en-US" sz="1560">
                <a:solidFill>
                  <a:srgbClr val="FF5A5F"/>
                </a:solidFill>
                <a:latin typeface="Canva Sans Bold"/>
              </a:rPr>
              <a:t>3. Geographical Focus</a:t>
            </a:r>
            <a:r>
              <a:rPr lang="en-US" sz="1560">
                <a:solidFill>
                  <a:srgbClr val="000000"/>
                </a:solidFill>
                <a:latin typeface="Canva Sans"/>
              </a:rPr>
              <a:t>: Hosts can enhance visibility and booking opportunities by focusing on neighborhoods with higher listing concentrations, aided by understanding geographical distribution.</a:t>
            </a:r>
          </a:p>
        </p:txBody>
      </p:sp>
      <p:sp>
        <p:nvSpPr>
          <p:cNvPr id="6" name="TextBox 6"/>
          <p:cNvSpPr txBox="1"/>
          <p:nvPr/>
        </p:nvSpPr>
        <p:spPr>
          <a:xfrm>
            <a:off x="3197976" y="6761781"/>
            <a:ext cx="11892047" cy="548592"/>
          </a:xfrm>
          <a:prstGeom prst="rect">
            <a:avLst/>
          </a:prstGeom>
        </p:spPr>
        <p:txBody>
          <a:bodyPr lIns="0" tIns="0" rIns="0" bIns="0" rtlCol="0" anchor="t">
            <a:spAutoFit/>
          </a:bodyPr>
          <a:lstStyle/>
          <a:p>
            <a:pPr algn="just">
              <a:lnSpc>
                <a:spcPts val="2263"/>
              </a:lnSpc>
            </a:pPr>
            <a:r>
              <a:rPr lang="en-US" sz="1560">
                <a:solidFill>
                  <a:srgbClr val="FF5A5F"/>
                </a:solidFill>
                <a:latin typeface="Canva Sans Bold"/>
              </a:rPr>
              <a:t>4. Availability Management</a:t>
            </a:r>
            <a:r>
              <a:rPr lang="en-US" sz="1560">
                <a:solidFill>
                  <a:srgbClr val="000000"/>
                </a:solidFill>
                <a:latin typeface="Canva Sans"/>
              </a:rPr>
              <a:t>: Hosts can adjust listing availability based on room popularity, potentially optimizing offerings in high-demand categories to attract more guests.</a:t>
            </a:r>
          </a:p>
        </p:txBody>
      </p:sp>
      <p:sp>
        <p:nvSpPr>
          <p:cNvPr id="7" name="TextBox 7"/>
          <p:cNvSpPr txBox="1"/>
          <p:nvPr/>
        </p:nvSpPr>
        <p:spPr>
          <a:xfrm>
            <a:off x="3197976" y="7687391"/>
            <a:ext cx="11892047" cy="548592"/>
          </a:xfrm>
          <a:prstGeom prst="rect">
            <a:avLst/>
          </a:prstGeom>
        </p:spPr>
        <p:txBody>
          <a:bodyPr lIns="0" tIns="0" rIns="0" bIns="0" rtlCol="0" anchor="t">
            <a:spAutoFit/>
          </a:bodyPr>
          <a:lstStyle/>
          <a:p>
            <a:pPr algn="just">
              <a:lnSpc>
                <a:spcPts val="2263"/>
              </a:lnSpc>
            </a:pPr>
            <a:r>
              <a:rPr lang="en-US" sz="1560">
                <a:solidFill>
                  <a:srgbClr val="FF5A5F"/>
                </a:solidFill>
                <a:latin typeface="Canva Sans Bold"/>
              </a:rPr>
              <a:t>5. Competitive Analysis</a:t>
            </a:r>
            <a:r>
              <a:rPr lang="en-US" sz="1560">
                <a:solidFill>
                  <a:srgbClr val="000000"/>
                </a:solidFill>
                <a:latin typeface="Canva Sans"/>
              </a:rPr>
              <a:t>: Top hosts' listing numbers offer valuable market competition insights, allowing hosts to benchmark their performance, learn from their strategies, and potentially enhance their own success.</a:t>
            </a:r>
          </a:p>
        </p:txBody>
      </p:sp>
      <p:sp>
        <p:nvSpPr>
          <p:cNvPr id="8" name="TextBox 8"/>
          <p:cNvSpPr txBox="1"/>
          <p:nvPr/>
        </p:nvSpPr>
        <p:spPr>
          <a:xfrm>
            <a:off x="3237794" y="2435448"/>
            <a:ext cx="2432172" cy="635841"/>
          </a:xfrm>
          <a:prstGeom prst="rect">
            <a:avLst/>
          </a:prstGeom>
        </p:spPr>
        <p:txBody>
          <a:bodyPr wrap="square" lIns="0" tIns="0" rIns="0" bIns="0" rtlCol="0" anchor="t">
            <a:spAutoFit/>
          </a:bodyPr>
          <a:lstStyle/>
          <a:p>
            <a:pPr algn="ctr">
              <a:lnSpc>
                <a:spcPts val="5324"/>
              </a:lnSpc>
              <a:spcBef>
                <a:spcPct val="0"/>
              </a:spcBef>
            </a:pPr>
            <a:r>
              <a:rPr lang="en-US" sz="3672" dirty="0">
                <a:solidFill>
                  <a:srgbClr val="FF0000"/>
                </a:solidFill>
                <a:latin typeface="Canva Sans Bold"/>
              </a:rPr>
              <a:t>For Host: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54945" y="2457556"/>
            <a:ext cx="12978111" cy="611127"/>
          </a:xfrm>
          <a:prstGeom prst="rect">
            <a:avLst/>
          </a:prstGeom>
        </p:spPr>
        <p:txBody>
          <a:bodyPr lIns="0" tIns="0" rIns="0" bIns="0" rtlCol="0" anchor="t">
            <a:spAutoFit/>
          </a:bodyPr>
          <a:lstStyle/>
          <a:p>
            <a:pPr algn="just">
              <a:lnSpc>
                <a:spcPts val="2540"/>
              </a:lnSpc>
            </a:pPr>
            <a:r>
              <a:rPr lang="en-US" sz="1751">
                <a:solidFill>
                  <a:srgbClr val="FF5A5F"/>
                </a:solidFill>
                <a:latin typeface="Canva Sans Bold"/>
              </a:rPr>
              <a:t>6</a:t>
            </a:r>
            <a:r>
              <a:rPr lang="en-US" sz="1751">
                <a:solidFill>
                  <a:srgbClr val="000000"/>
                </a:solidFill>
                <a:latin typeface="Canva Sans Bold"/>
              </a:rPr>
              <a:t>.</a:t>
            </a:r>
            <a:r>
              <a:rPr lang="en-US" sz="1751">
                <a:solidFill>
                  <a:srgbClr val="FF5A5F"/>
                </a:solidFill>
                <a:latin typeface="Canva Sans Bold"/>
              </a:rPr>
              <a:t> Review Optimization:</a:t>
            </a:r>
            <a:r>
              <a:rPr lang="en-US" sz="1751">
                <a:solidFill>
                  <a:srgbClr val="000000"/>
                </a:solidFill>
                <a:latin typeface="Canva Sans"/>
              </a:rPr>
              <a:t> Hosts can boost guest satisfaction and increase the popularity and demand for listings by focusing on areas with higher average review numbers.</a:t>
            </a:r>
          </a:p>
        </p:txBody>
      </p:sp>
      <p:sp>
        <p:nvSpPr>
          <p:cNvPr id="3" name="TextBox 3"/>
          <p:cNvSpPr txBox="1"/>
          <p:nvPr/>
        </p:nvSpPr>
        <p:spPr>
          <a:xfrm>
            <a:off x="2654945" y="3573837"/>
            <a:ext cx="12441067" cy="611025"/>
          </a:xfrm>
          <a:prstGeom prst="rect">
            <a:avLst/>
          </a:prstGeom>
        </p:spPr>
        <p:txBody>
          <a:bodyPr lIns="0" tIns="0" rIns="0" bIns="0" rtlCol="0" anchor="t">
            <a:spAutoFit/>
          </a:bodyPr>
          <a:lstStyle/>
          <a:p>
            <a:pPr algn="just">
              <a:lnSpc>
                <a:spcPts val="2540"/>
              </a:lnSpc>
            </a:pPr>
            <a:r>
              <a:rPr lang="en-US" sz="1751">
                <a:solidFill>
                  <a:srgbClr val="FF5A5F"/>
                </a:solidFill>
                <a:latin typeface="Canva Sans Bold"/>
              </a:rPr>
              <a:t>7. Minimum Nights Strategy</a:t>
            </a:r>
            <a:r>
              <a:rPr lang="en-US" sz="1751">
                <a:solidFill>
                  <a:srgbClr val="000000"/>
                </a:solidFill>
                <a:latin typeface="Canva Sans"/>
              </a:rPr>
              <a:t>: Hosts can adjust their minimum nights based on local preferences, such as longer stays in Manhattan or shorter nights in the Bronx, to attract different guests.</a:t>
            </a:r>
          </a:p>
        </p:txBody>
      </p:sp>
      <p:sp>
        <p:nvSpPr>
          <p:cNvPr id="4" name="TextBox 4"/>
          <p:cNvSpPr txBox="1"/>
          <p:nvPr/>
        </p:nvSpPr>
        <p:spPr>
          <a:xfrm>
            <a:off x="2654945" y="4689687"/>
            <a:ext cx="12441067" cy="611025"/>
          </a:xfrm>
          <a:prstGeom prst="rect">
            <a:avLst/>
          </a:prstGeom>
        </p:spPr>
        <p:txBody>
          <a:bodyPr lIns="0" tIns="0" rIns="0" bIns="0" rtlCol="0" anchor="t">
            <a:spAutoFit/>
          </a:bodyPr>
          <a:lstStyle/>
          <a:p>
            <a:pPr algn="just">
              <a:lnSpc>
                <a:spcPts val="2540"/>
              </a:lnSpc>
            </a:pPr>
            <a:r>
              <a:rPr lang="en-US" sz="1751">
                <a:solidFill>
                  <a:srgbClr val="FF5A5F"/>
                </a:solidFill>
                <a:latin typeface="Canva Sans Bold"/>
              </a:rPr>
              <a:t>8. Room Type Duration Optimization</a:t>
            </a:r>
            <a:r>
              <a:rPr lang="en-US" sz="1751">
                <a:solidFill>
                  <a:srgbClr val="000000"/>
                </a:solidFill>
                <a:latin typeface="Canva Sans"/>
              </a:rPr>
              <a:t>: Hosts can match their minimum stay requirements with guests' preferred durations for each room type, potentially increasing booking rates.</a:t>
            </a:r>
          </a:p>
        </p:txBody>
      </p:sp>
      <p:sp>
        <p:nvSpPr>
          <p:cNvPr id="5" name="TextBox 5"/>
          <p:cNvSpPr txBox="1"/>
          <p:nvPr/>
        </p:nvSpPr>
        <p:spPr>
          <a:xfrm>
            <a:off x="2654945" y="7129728"/>
            <a:ext cx="12441067" cy="611127"/>
          </a:xfrm>
          <a:prstGeom prst="rect">
            <a:avLst/>
          </a:prstGeom>
        </p:spPr>
        <p:txBody>
          <a:bodyPr lIns="0" tIns="0" rIns="0" bIns="0" rtlCol="0" anchor="t">
            <a:spAutoFit/>
          </a:bodyPr>
          <a:lstStyle/>
          <a:p>
            <a:pPr algn="just">
              <a:lnSpc>
                <a:spcPts val="2540"/>
              </a:lnSpc>
            </a:pPr>
            <a:r>
              <a:rPr lang="en-US" sz="1751">
                <a:solidFill>
                  <a:srgbClr val="FF5A5F"/>
                </a:solidFill>
                <a:latin typeface="Canva Sans Bold"/>
              </a:rPr>
              <a:t>1. Optimal Pricing Strategy</a:t>
            </a:r>
            <a:r>
              <a:rPr lang="en-US" sz="1751">
                <a:solidFill>
                  <a:srgbClr val="000000"/>
                </a:solidFill>
                <a:latin typeface="Canva Sans"/>
              </a:rPr>
              <a:t>: Utilize the insights on average prices in different areas to set competitive pricing strategies, adjusting rates based on neighborhood demand and characteristics.</a:t>
            </a:r>
          </a:p>
        </p:txBody>
      </p:sp>
      <p:sp>
        <p:nvSpPr>
          <p:cNvPr id="6" name="TextBox 6"/>
          <p:cNvSpPr txBox="1"/>
          <p:nvPr/>
        </p:nvSpPr>
        <p:spPr>
          <a:xfrm>
            <a:off x="2883520" y="6303386"/>
            <a:ext cx="2549233" cy="635841"/>
          </a:xfrm>
          <a:prstGeom prst="rect">
            <a:avLst/>
          </a:prstGeom>
        </p:spPr>
        <p:txBody>
          <a:bodyPr lIns="0" tIns="0" rIns="0" bIns="0" rtlCol="0" anchor="t">
            <a:spAutoFit/>
          </a:bodyPr>
          <a:lstStyle/>
          <a:p>
            <a:pPr algn="ctr">
              <a:lnSpc>
                <a:spcPts val="5324"/>
              </a:lnSpc>
              <a:spcBef>
                <a:spcPct val="0"/>
              </a:spcBef>
            </a:pPr>
            <a:r>
              <a:rPr lang="en-US" sz="3672">
                <a:solidFill>
                  <a:srgbClr val="FF5A5F"/>
                </a:solidFill>
                <a:latin typeface="Canva Sans Bold"/>
              </a:rPr>
              <a:t>For Airbnb:</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89150" y="2978681"/>
            <a:ext cx="13109700" cy="973142"/>
          </a:xfrm>
          <a:prstGeom prst="rect">
            <a:avLst/>
          </a:prstGeom>
        </p:spPr>
        <p:txBody>
          <a:bodyPr lIns="0" tIns="0" rIns="0" bIns="0" rtlCol="0" anchor="t">
            <a:spAutoFit/>
          </a:bodyPr>
          <a:lstStyle/>
          <a:p>
            <a:pPr algn="just">
              <a:lnSpc>
                <a:spcPts val="2676"/>
              </a:lnSpc>
            </a:pPr>
            <a:r>
              <a:rPr lang="en-US" sz="1846">
                <a:solidFill>
                  <a:srgbClr val="FF5A5F"/>
                </a:solidFill>
                <a:latin typeface="Canva Sans Bold"/>
              </a:rPr>
              <a:t>2. Room Type Offerings and Pricing Strategy:</a:t>
            </a:r>
            <a:r>
              <a:rPr lang="en-US" sz="1846">
                <a:solidFill>
                  <a:srgbClr val="000000"/>
                </a:solidFill>
                <a:latin typeface="Canva Sans"/>
              </a:rPr>
              <a:t> Tailor room offerings and pricing based on the identified trends in room types. Emphasize marketing and service quality for hotel rooms, while ensuring affordability and accessibility for shared rooms.</a:t>
            </a:r>
          </a:p>
        </p:txBody>
      </p:sp>
      <p:sp>
        <p:nvSpPr>
          <p:cNvPr id="3" name="TextBox 3"/>
          <p:cNvSpPr txBox="1"/>
          <p:nvPr/>
        </p:nvSpPr>
        <p:spPr>
          <a:xfrm>
            <a:off x="2589150" y="4140662"/>
            <a:ext cx="13109700" cy="641988"/>
          </a:xfrm>
          <a:prstGeom prst="rect">
            <a:avLst/>
          </a:prstGeom>
        </p:spPr>
        <p:txBody>
          <a:bodyPr lIns="0" tIns="0" rIns="0" bIns="0" rtlCol="0" anchor="t">
            <a:spAutoFit/>
          </a:bodyPr>
          <a:lstStyle/>
          <a:p>
            <a:pPr>
              <a:lnSpc>
                <a:spcPts val="2673"/>
              </a:lnSpc>
              <a:spcBef>
                <a:spcPct val="0"/>
              </a:spcBef>
            </a:pPr>
            <a:r>
              <a:rPr lang="en-US" sz="1844">
                <a:solidFill>
                  <a:srgbClr val="FF5A5F"/>
                </a:solidFill>
                <a:latin typeface="Canva Sans Bold"/>
              </a:rPr>
              <a:t>3. Predictive Modeling for Price Optimization</a:t>
            </a:r>
            <a:r>
              <a:rPr lang="en-US" sz="1844">
                <a:solidFill>
                  <a:srgbClr val="000000"/>
                </a:solidFill>
                <a:latin typeface="Canva Sans"/>
              </a:rPr>
              <a:t>: Utilizing regression models, which consider location and room type, can help predict and optimize prices, thereby maximizing revenue and ensuring competitive pricing.</a:t>
            </a:r>
          </a:p>
        </p:txBody>
      </p:sp>
      <p:sp>
        <p:nvSpPr>
          <p:cNvPr id="4" name="TextBox 4"/>
          <p:cNvSpPr txBox="1"/>
          <p:nvPr/>
        </p:nvSpPr>
        <p:spPr>
          <a:xfrm>
            <a:off x="2589150" y="5469494"/>
            <a:ext cx="13109700" cy="641988"/>
          </a:xfrm>
          <a:prstGeom prst="rect">
            <a:avLst/>
          </a:prstGeom>
        </p:spPr>
        <p:txBody>
          <a:bodyPr lIns="0" tIns="0" rIns="0" bIns="0" rtlCol="0" anchor="t">
            <a:spAutoFit/>
          </a:bodyPr>
          <a:lstStyle/>
          <a:p>
            <a:pPr>
              <a:lnSpc>
                <a:spcPts val="2673"/>
              </a:lnSpc>
              <a:spcBef>
                <a:spcPct val="0"/>
              </a:spcBef>
            </a:pPr>
            <a:r>
              <a:rPr lang="en-US" sz="1844">
                <a:solidFill>
                  <a:srgbClr val="FF5A5F"/>
                </a:solidFill>
                <a:latin typeface="Canva Sans Bold"/>
              </a:rPr>
              <a:t>4. Strategic Listing Placement</a:t>
            </a:r>
            <a:r>
              <a:rPr lang="en-US" sz="1844">
                <a:solidFill>
                  <a:srgbClr val="000000"/>
                </a:solidFill>
                <a:latin typeface="Canva Sans"/>
              </a:rPr>
              <a:t>: Analyze geographical listings distribution to understand concentration and density, then strategically position new listings based on demand and competition in each neighborhood.</a:t>
            </a:r>
          </a:p>
        </p:txBody>
      </p:sp>
      <p:sp>
        <p:nvSpPr>
          <p:cNvPr id="5" name="TextBox 5"/>
          <p:cNvSpPr txBox="1"/>
          <p:nvPr/>
        </p:nvSpPr>
        <p:spPr>
          <a:xfrm>
            <a:off x="2589150" y="6628231"/>
            <a:ext cx="13109700" cy="641988"/>
          </a:xfrm>
          <a:prstGeom prst="rect">
            <a:avLst/>
          </a:prstGeom>
        </p:spPr>
        <p:txBody>
          <a:bodyPr lIns="0" tIns="0" rIns="0" bIns="0" rtlCol="0" anchor="t">
            <a:spAutoFit/>
          </a:bodyPr>
          <a:lstStyle/>
          <a:p>
            <a:pPr>
              <a:lnSpc>
                <a:spcPts val="2673"/>
              </a:lnSpc>
              <a:spcBef>
                <a:spcPct val="0"/>
              </a:spcBef>
            </a:pPr>
            <a:r>
              <a:rPr lang="en-US" sz="1844">
                <a:solidFill>
                  <a:srgbClr val="FF5A5F"/>
                </a:solidFill>
                <a:latin typeface="Canva Sans Bold"/>
                <a:ea typeface="Canva Sans Bold"/>
              </a:rPr>
              <a:t>5.Inv﻿entory Management</a:t>
            </a:r>
            <a:r>
              <a:rPr lang="en-US" sz="1844">
                <a:solidFill>
                  <a:srgbClr val="000000"/>
                </a:solidFill>
                <a:latin typeface="Canva Sans"/>
              </a:rPr>
              <a:t>: The focus is on enhancing room availability by understanding demand and adjusting offerings to meet market preferences, ensuring a balanced supply of various room types.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15359" y="6478905"/>
            <a:ext cx="13160132" cy="1138034"/>
          </a:xfrm>
          <a:prstGeom prst="rect">
            <a:avLst/>
          </a:prstGeom>
        </p:spPr>
        <p:txBody>
          <a:bodyPr lIns="0" tIns="0" rIns="0" bIns="0" rtlCol="0" anchor="t">
            <a:spAutoFit/>
          </a:bodyPr>
          <a:lstStyle/>
          <a:p>
            <a:pPr>
              <a:lnSpc>
                <a:spcPts val="3085"/>
              </a:lnSpc>
              <a:spcBef>
                <a:spcPct val="0"/>
              </a:spcBef>
            </a:pPr>
            <a:r>
              <a:rPr lang="en-US" sz="2127">
                <a:solidFill>
                  <a:srgbClr val="FF5A5F"/>
                </a:solidFill>
                <a:latin typeface="Canva Sans Bold"/>
              </a:rPr>
              <a:t>9.Differentiated Room Type Strategies</a:t>
            </a:r>
            <a:r>
              <a:rPr lang="en-US" sz="2127">
                <a:solidFill>
                  <a:srgbClr val="000000"/>
                </a:solidFill>
                <a:latin typeface="Canva Sans"/>
              </a:rPr>
              <a:t>: Customize marketing and operational strategies based on minimum night requirements for room types, promoting flexibility for shorter stays and longer stays for entire home/apartment options.</a:t>
            </a:r>
          </a:p>
        </p:txBody>
      </p:sp>
      <p:sp>
        <p:nvSpPr>
          <p:cNvPr id="3" name="TextBox 3"/>
          <p:cNvSpPr txBox="1"/>
          <p:nvPr/>
        </p:nvSpPr>
        <p:spPr>
          <a:xfrm>
            <a:off x="2215359" y="2612911"/>
            <a:ext cx="13857282" cy="695474"/>
          </a:xfrm>
          <a:prstGeom prst="rect">
            <a:avLst/>
          </a:prstGeom>
        </p:spPr>
        <p:txBody>
          <a:bodyPr lIns="0" tIns="0" rIns="0" bIns="0" rtlCol="0" anchor="t">
            <a:spAutoFit/>
          </a:bodyPr>
          <a:lstStyle/>
          <a:p>
            <a:pPr>
              <a:lnSpc>
                <a:spcPts val="2826"/>
              </a:lnSpc>
              <a:spcBef>
                <a:spcPct val="0"/>
              </a:spcBef>
            </a:pPr>
            <a:r>
              <a:rPr lang="en-US" sz="1949">
                <a:solidFill>
                  <a:srgbClr val="FF5A5F"/>
                </a:solidFill>
                <a:latin typeface="Canva Sans Bold"/>
              </a:rPr>
              <a:t>6. Host Relationship Management:</a:t>
            </a:r>
            <a:r>
              <a:rPr lang="en-US" sz="1949">
                <a:solidFill>
                  <a:srgbClr val="000000"/>
                </a:solidFill>
                <a:latin typeface="Canva Sans"/>
              </a:rPr>
              <a:t> Identify top Airbnb hosts and collaborate closely to improve the experience, offering support, incentives, and recognition to maintain positive partnerships with high-performing hosts.</a:t>
            </a:r>
          </a:p>
        </p:txBody>
      </p:sp>
      <p:sp>
        <p:nvSpPr>
          <p:cNvPr id="4" name="TextBox 4"/>
          <p:cNvSpPr txBox="1"/>
          <p:nvPr/>
        </p:nvSpPr>
        <p:spPr>
          <a:xfrm>
            <a:off x="2215359" y="4015103"/>
            <a:ext cx="13857282" cy="695474"/>
          </a:xfrm>
          <a:prstGeom prst="rect">
            <a:avLst/>
          </a:prstGeom>
        </p:spPr>
        <p:txBody>
          <a:bodyPr lIns="0" tIns="0" rIns="0" bIns="0" rtlCol="0" anchor="t">
            <a:spAutoFit/>
          </a:bodyPr>
          <a:lstStyle/>
          <a:p>
            <a:pPr>
              <a:lnSpc>
                <a:spcPts val="2826"/>
              </a:lnSpc>
              <a:spcBef>
                <a:spcPct val="0"/>
              </a:spcBef>
            </a:pPr>
            <a:r>
              <a:rPr lang="en-US" sz="1949">
                <a:solidFill>
                  <a:srgbClr val="FF5A5F"/>
                </a:solidFill>
                <a:latin typeface="Canva Sans Bold"/>
              </a:rPr>
              <a:t>7.Popularity and Marketing Focus</a:t>
            </a:r>
            <a:r>
              <a:rPr lang="en-US" sz="1949">
                <a:solidFill>
                  <a:srgbClr val="000000"/>
                </a:solidFill>
                <a:latin typeface="Canva Sans"/>
              </a:rPr>
              <a:t>: Strengthen branding and promotion in regions with higher average reviews to attract more guests and direct marketing efforts towards these areas..</a:t>
            </a:r>
          </a:p>
        </p:txBody>
      </p:sp>
      <p:sp>
        <p:nvSpPr>
          <p:cNvPr id="5" name="TextBox 5"/>
          <p:cNvSpPr txBox="1"/>
          <p:nvPr/>
        </p:nvSpPr>
        <p:spPr>
          <a:xfrm>
            <a:off x="2215359" y="5067188"/>
            <a:ext cx="13857282" cy="700037"/>
          </a:xfrm>
          <a:prstGeom prst="rect">
            <a:avLst/>
          </a:prstGeom>
        </p:spPr>
        <p:txBody>
          <a:bodyPr lIns="0" tIns="0" rIns="0" bIns="0" rtlCol="0" anchor="t">
            <a:spAutoFit/>
          </a:bodyPr>
          <a:lstStyle/>
          <a:p>
            <a:pPr>
              <a:lnSpc>
                <a:spcPts val="2826"/>
              </a:lnSpc>
              <a:spcBef>
                <a:spcPct val="0"/>
              </a:spcBef>
            </a:pPr>
            <a:r>
              <a:rPr lang="en-US" sz="1949">
                <a:solidFill>
                  <a:srgbClr val="FF5A5F"/>
                </a:solidFill>
                <a:latin typeface="Canva Sans Bold"/>
              </a:rPr>
              <a:t>8. Adapt Minimum Stay Policies</a:t>
            </a:r>
            <a:r>
              <a:rPr lang="en-US" sz="1949">
                <a:solidFill>
                  <a:srgbClr val="000000"/>
                </a:solidFill>
                <a:latin typeface="Canva Sans Bold"/>
              </a:rPr>
              <a:t>:</a:t>
            </a:r>
            <a:r>
              <a:rPr lang="en-US" sz="1949">
                <a:solidFill>
                  <a:srgbClr val="000000"/>
                </a:solidFill>
                <a:latin typeface="Canva Sans"/>
              </a:rPr>
              <a:t>The policy should be adjusted based on local market trends and guest satisfaction, taking into account local dynamics to boost bookings</a:t>
            </a:r>
            <a:r>
              <a:rPr lang="en-US" sz="1949">
                <a:solidFill>
                  <a:srgbClr val="000000"/>
                </a:solidFill>
                <a:latin typeface="Canva Sans Bold"/>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18555" y="591717"/>
            <a:ext cx="4162577" cy="1162894"/>
          </a:xfrm>
          <a:prstGeom prst="rect">
            <a:avLst/>
          </a:prstGeom>
        </p:spPr>
        <p:txBody>
          <a:bodyPr lIns="0" tIns="0" rIns="0" bIns="0" rtlCol="0" anchor="t">
            <a:spAutoFit/>
          </a:bodyPr>
          <a:lstStyle/>
          <a:p>
            <a:pPr algn="ctr">
              <a:lnSpc>
                <a:spcPts val="9529"/>
              </a:lnSpc>
              <a:spcBef>
                <a:spcPct val="0"/>
              </a:spcBef>
            </a:pPr>
            <a:r>
              <a:rPr lang="en-US" sz="6572" dirty="0">
                <a:solidFill>
                  <a:srgbClr val="FF5A5F"/>
                </a:solidFill>
                <a:latin typeface="El Messiri Bold"/>
              </a:rPr>
              <a:t>Conclusion</a:t>
            </a:r>
          </a:p>
        </p:txBody>
      </p:sp>
      <p:sp>
        <p:nvSpPr>
          <p:cNvPr id="3" name="TextBox 3"/>
          <p:cNvSpPr txBox="1"/>
          <p:nvPr/>
        </p:nvSpPr>
        <p:spPr>
          <a:xfrm>
            <a:off x="1422477" y="2660399"/>
            <a:ext cx="14554733" cy="5454460"/>
          </a:xfrm>
          <a:prstGeom prst="rect">
            <a:avLst/>
          </a:prstGeom>
        </p:spPr>
        <p:txBody>
          <a:bodyPr lIns="0" tIns="0" rIns="0" bIns="0" rtlCol="0" anchor="t">
            <a:spAutoFit/>
          </a:bodyPr>
          <a:lstStyle/>
          <a:p>
            <a:pPr marL="652116" lvl="1" indent="-326058">
              <a:lnSpc>
                <a:spcPts val="4379"/>
              </a:lnSpc>
              <a:buFont typeface="Arial"/>
              <a:buChar char="•"/>
            </a:pPr>
            <a:r>
              <a:rPr lang="en-US" sz="3020" dirty="0">
                <a:solidFill>
                  <a:srgbClr val="000000"/>
                </a:solidFill>
                <a:latin typeface="Canva Sans"/>
              </a:rPr>
              <a:t>The dataset underwent comprehensive cleaning, including renaming, data type adjustments, and Exclude  the unnecessary column.</a:t>
            </a:r>
          </a:p>
          <a:p>
            <a:pPr marL="652116" lvl="1" indent="-326058">
              <a:lnSpc>
                <a:spcPts val="4379"/>
              </a:lnSpc>
              <a:buFont typeface="Arial"/>
              <a:buChar char="•"/>
            </a:pPr>
            <a:r>
              <a:rPr lang="en-US" sz="3020" dirty="0">
                <a:solidFill>
                  <a:srgbClr val="000000"/>
                </a:solidFill>
                <a:latin typeface="Canva Sans"/>
              </a:rPr>
              <a:t>EDA unveiled insights on NYC average prices by area, room type analysis for Airbnb prices, geographic distribution by neighborhood group, room type availability, top 5 hosts by total listings, average reviews by area group, minimum nights based on area group, and average minimum nights by room type.</a:t>
            </a:r>
          </a:p>
          <a:p>
            <a:pPr marL="652116" lvl="1" indent="-326058">
              <a:lnSpc>
                <a:spcPts val="4379"/>
              </a:lnSpc>
              <a:buFont typeface="Arial"/>
              <a:buChar char="•"/>
            </a:pPr>
            <a:r>
              <a:rPr lang="en-US" sz="3020" dirty="0">
                <a:solidFill>
                  <a:srgbClr val="000000"/>
                </a:solidFill>
                <a:latin typeface="Canva Sans"/>
              </a:rPr>
              <a:t>Visualizations provided clear and concise representations of key findings, aiding in better understanding and decision-making.</a:t>
            </a:r>
          </a:p>
          <a:p>
            <a:pPr>
              <a:lnSpc>
                <a:spcPts val="4379"/>
              </a:lnSpc>
            </a:pPr>
            <a:endParaRPr lang="en-US" sz="3020" dirty="0">
              <a:solidFill>
                <a:srgbClr val="000000"/>
              </a:solidFill>
              <a:latin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4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1698812" y="3271940"/>
            <a:ext cx="4741456" cy="4658480"/>
          </a:xfrm>
          <a:custGeom>
            <a:avLst/>
            <a:gdLst/>
            <a:ahLst/>
            <a:cxnLst/>
            <a:rect l="l" t="t" r="r" b="b"/>
            <a:pathLst>
              <a:path w="4741456" h="4658480">
                <a:moveTo>
                  <a:pt x="0" y="0"/>
                </a:moveTo>
                <a:lnTo>
                  <a:pt x="4741456" y="0"/>
                </a:lnTo>
                <a:lnTo>
                  <a:pt x="4741456" y="4658481"/>
                </a:lnTo>
                <a:lnTo>
                  <a:pt x="0" y="46584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4419600" y="963369"/>
            <a:ext cx="8814415" cy="1897955"/>
          </a:xfrm>
          <a:prstGeom prst="rect">
            <a:avLst/>
          </a:prstGeom>
        </p:spPr>
        <p:txBody>
          <a:bodyPr wrap="square" lIns="0" tIns="0" rIns="0" bIns="0" rtlCol="0" anchor="t">
            <a:spAutoFit/>
          </a:bodyPr>
          <a:lstStyle/>
          <a:p>
            <a:pPr algn="ctr">
              <a:lnSpc>
                <a:spcPts val="7354"/>
              </a:lnSpc>
              <a:spcBef>
                <a:spcPct val="0"/>
              </a:spcBef>
            </a:pPr>
            <a:r>
              <a:rPr lang="en-US" sz="5072" b="1" dirty="0">
                <a:solidFill>
                  <a:srgbClr val="FF0000"/>
                </a:solidFill>
                <a:latin typeface="El Messiri" panose="020B0604020202020204" charset="-78"/>
                <a:cs typeface="El Messiri" panose="020B0604020202020204" charset="-78"/>
              </a:rPr>
              <a:t>Motivation behind chosen domain</a:t>
            </a:r>
          </a:p>
        </p:txBody>
      </p:sp>
      <p:sp>
        <p:nvSpPr>
          <p:cNvPr id="7" name="TextBox 7"/>
          <p:cNvSpPr txBox="1"/>
          <p:nvPr/>
        </p:nvSpPr>
        <p:spPr>
          <a:xfrm>
            <a:off x="1028700" y="3816206"/>
            <a:ext cx="10372251" cy="717397"/>
          </a:xfrm>
          <a:prstGeom prst="rect">
            <a:avLst/>
          </a:prstGeom>
        </p:spPr>
        <p:txBody>
          <a:bodyPr lIns="0" tIns="0" rIns="0" bIns="0" rtlCol="0" anchor="t">
            <a:spAutoFit/>
          </a:bodyPr>
          <a:lstStyle/>
          <a:p>
            <a:pPr marL="431801" lvl="1" indent="-215900">
              <a:lnSpc>
                <a:spcPts val="2900"/>
              </a:lnSpc>
              <a:buFont typeface="Arial"/>
              <a:buChar char="•"/>
            </a:pPr>
            <a:r>
              <a:rPr lang="en-US" sz="2000">
                <a:solidFill>
                  <a:srgbClr val="000000"/>
                </a:solidFill>
                <a:latin typeface="Canva Sans"/>
              </a:rPr>
              <a:t>Airbnb is a widely used platform, providing real-world insights into property rental trends in NYC.</a:t>
            </a:r>
          </a:p>
        </p:txBody>
      </p:sp>
      <p:sp>
        <p:nvSpPr>
          <p:cNvPr id="8" name="TextBox 8"/>
          <p:cNvSpPr txBox="1"/>
          <p:nvPr/>
        </p:nvSpPr>
        <p:spPr>
          <a:xfrm>
            <a:off x="1028700" y="4617100"/>
            <a:ext cx="9839901" cy="717397"/>
          </a:xfrm>
          <a:prstGeom prst="rect">
            <a:avLst/>
          </a:prstGeom>
        </p:spPr>
        <p:txBody>
          <a:bodyPr lIns="0" tIns="0" rIns="0" bIns="0" rtlCol="0" anchor="t">
            <a:spAutoFit/>
          </a:bodyPr>
          <a:lstStyle/>
          <a:p>
            <a:pPr marL="431801" lvl="1" indent="-215900">
              <a:lnSpc>
                <a:spcPts val="2900"/>
              </a:lnSpc>
              <a:buFont typeface="Arial"/>
              <a:buChar char="•"/>
            </a:pPr>
            <a:r>
              <a:rPr lang="en-US" sz="2000">
                <a:solidFill>
                  <a:srgbClr val="000000"/>
                </a:solidFill>
                <a:latin typeface="Canva Sans"/>
              </a:rPr>
              <a:t>What are the average prices for different accommodations and their variations across NYC neighborhoods?</a:t>
            </a:r>
          </a:p>
        </p:txBody>
      </p:sp>
      <p:sp>
        <p:nvSpPr>
          <p:cNvPr id="9" name="TextBox 9"/>
          <p:cNvSpPr txBox="1"/>
          <p:nvPr/>
        </p:nvSpPr>
        <p:spPr>
          <a:xfrm>
            <a:off x="1028700" y="5541348"/>
            <a:ext cx="9593595" cy="717397"/>
          </a:xfrm>
          <a:prstGeom prst="rect">
            <a:avLst/>
          </a:prstGeom>
        </p:spPr>
        <p:txBody>
          <a:bodyPr lIns="0" tIns="0" rIns="0" bIns="0" rtlCol="0" anchor="t">
            <a:spAutoFit/>
          </a:bodyPr>
          <a:lstStyle/>
          <a:p>
            <a:pPr marL="431801" lvl="1" indent="-215900">
              <a:lnSpc>
                <a:spcPts val="2900"/>
              </a:lnSpc>
              <a:buFont typeface="Arial"/>
              <a:buChar char="•"/>
            </a:pPr>
            <a:r>
              <a:rPr lang="en-US" sz="2000">
                <a:solidFill>
                  <a:srgbClr val="000000"/>
                </a:solidFill>
                <a:latin typeface="Canva Sans"/>
              </a:rPr>
              <a:t>What are the common characteristics of hosts, average listing counts, and prevalent property types?</a:t>
            </a:r>
          </a:p>
        </p:txBody>
      </p:sp>
      <p:sp>
        <p:nvSpPr>
          <p:cNvPr id="10" name="TextBox 10"/>
          <p:cNvSpPr txBox="1"/>
          <p:nvPr/>
        </p:nvSpPr>
        <p:spPr>
          <a:xfrm>
            <a:off x="1028700" y="6344470"/>
            <a:ext cx="8181022" cy="355524"/>
          </a:xfrm>
          <a:prstGeom prst="rect">
            <a:avLst/>
          </a:prstGeom>
        </p:spPr>
        <p:txBody>
          <a:bodyPr lIns="0" tIns="0" rIns="0" bIns="0" rtlCol="0" anchor="t">
            <a:spAutoFit/>
          </a:bodyPr>
          <a:lstStyle/>
          <a:p>
            <a:pPr marL="431801" lvl="1" indent="-215900" algn="ctr">
              <a:lnSpc>
                <a:spcPts val="2900"/>
              </a:lnSpc>
              <a:buFont typeface="Arial"/>
              <a:buChar char="•"/>
            </a:pPr>
            <a:r>
              <a:rPr lang="en-US" sz="2000">
                <a:solidFill>
                  <a:srgbClr val="000000"/>
                </a:solidFill>
                <a:latin typeface="Canva Sans"/>
              </a:rPr>
              <a:t>How are Airbnb listings distributed across NYC neighborhoods?</a:t>
            </a:r>
          </a:p>
        </p:txBody>
      </p:sp>
      <p:sp>
        <p:nvSpPr>
          <p:cNvPr id="11" name="TextBox 11"/>
          <p:cNvSpPr txBox="1"/>
          <p:nvPr/>
        </p:nvSpPr>
        <p:spPr>
          <a:xfrm>
            <a:off x="1028700" y="7033369"/>
            <a:ext cx="10063626" cy="717397"/>
          </a:xfrm>
          <a:prstGeom prst="rect">
            <a:avLst/>
          </a:prstGeom>
        </p:spPr>
        <p:txBody>
          <a:bodyPr lIns="0" tIns="0" rIns="0" bIns="0" rtlCol="0" anchor="t">
            <a:spAutoFit/>
          </a:bodyPr>
          <a:lstStyle/>
          <a:p>
            <a:pPr marL="431801" lvl="1" indent="-215900">
              <a:lnSpc>
                <a:spcPts val="2900"/>
              </a:lnSpc>
              <a:buFont typeface="Arial"/>
              <a:buChar char="•"/>
            </a:pPr>
            <a:r>
              <a:rPr lang="en-US" sz="2000">
                <a:solidFill>
                  <a:srgbClr val="000000"/>
                </a:solidFill>
                <a:latin typeface="Canva Sans"/>
              </a:rPr>
              <a:t>What is the average availability and how do minimum nights requirements vary across accommodation types and neighborhoods in NYC?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15640" y="3922890"/>
            <a:ext cx="13856720" cy="847649"/>
          </a:xfrm>
          <a:prstGeom prst="rect">
            <a:avLst/>
          </a:prstGeom>
        </p:spPr>
        <p:txBody>
          <a:bodyPr lIns="0" tIns="0" rIns="0" bIns="0" rtlCol="0" anchor="t">
            <a:spAutoFit/>
          </a:bodyPr>
          <a:lstStyle/>
          <a:p>
            <a:pPr marL="518160" lvl="1" indent="-259080">
              <a:lnSpc>
                <a:spcPts val="3479"/>
              </a:lnSpc>
              <a:buFont typeface="Arial"/>
              <a:buChar char="•"/>
            </a:pPr>
            <a:r>
              <a:rPr lang="en-US" sz="2400">
                <a:solidFill>
                  <a:srgbClr val="FF5A5F"/>
                </a:solidFill>
                <a:latin typeface="Canva Sans Bold"/>
              </a:rPr>
              <a:t>Competitive Edge through Analysis</a:t>
            </a:r>
            <a:r>
              <a:rPr lang="en-US" sz="2400">
                <a:solidFill>
                  <a:srgbClr val="000000"/>
                </a:solidFill>
                <a:latin typeface="Canva Sans Bold"/>
              </a:rPr>
              <a:t>: </a:t>
            </a:r>
            <a:r>
              <a:rPr lang="en-US" sz="2400">
                <a:solidFill>
                  <a:srgbClr val="000000"/>
                </a:solidFill>
                <a:latin typeface="Canva Sans"/>
              </a:rPr>
              <a:t>Analyzing competitive insights, top hosts, and market trends allows hosts to benchmark their performance and adapt strategies for success.</a:t>
            </a:r>
          </a:p>
        </p:txBody>
      </p:sp>
      <p:sp>
        <p:nvSpPr>
          <p:cNvPr id="3" name="TextBox 3"/>
          <p:cNvSpPr txBox="1"/>
          <p:nvPr/>
        </p:nvSpPr>
        <p:spPr>
          <a:xfrm>
            <a:off x="2215640" y="2394059"/>
            <a:ext cx="13856720" cy="1285761"/>
          </a:xfrm>
          <a:prstGeom prst="rect">
            <a:avLst/>
          </a:prstGeom>
        </p:spPr>
        <p:txBody>
          <a:bodyPr lIns="0" tIns="0" rIns="0" bIns="0" rtlCol="0" anchor="t">
            <a:spAutoFit/>
          </a:bodyPr>
          <a:lstStyle/>
          <a:p>
            <a:pPr marL="518160" lvl="1" indent="-259080">
              <a:lnSpc>
                <a:spcPts val="3479"/>
              </a:lnSpc>
              <a:buFont typeface="Arial"/>
              <a:buChar char="•"/>
            </a:pPr>
            <a:r>
              <a:rPr lang="en-US" sz="2400">
                <a:solidFill>
                  <a:srgbClr val="FF5A5F"/>
                </a:solidFill>
                <a:latin typeface="Canva Sans Bold"/>
              </a:rPr>
              <a:t>Strategic Hosting Decisions:</a:t>
            </a:r>
            <a:r>
              <a:rPr lang="en-US" sz="2400">
                <a:solidFill>
                  <a:srgbClr val="FF5A5F"/>
                </a:solidFill>
                <a:latin typeface="Canva Sans"/>
              </a:rPr>
              <a:t> </a:t>
            </a:r>
            <a:r>
              <a:rPr lang="en-US" sz="2400">
                <a:solidFill>
                  <a:srgbClr val="000000"/>
                </a:solidFill>
                <a:latin typeface="Canva Sans"/>
              </a:rPr>
              <a:t>Airbnb hosts can enhance their experience by setting competitive prices, matching room offerings with demand, and concentrating on high-demand neighborhoods.</a:t>
            </a:r>
          </a:p>
        </p:txBody>
      </p:sp>
      <p:sp>
        <p:nvSpPr>
          <p:cNvPr id="4" name="TextBox 4"/>
          <p:cNvSpPr txBox="1"/>
          <p:nvPr/>
        </p:nvSpPr>
        <p:spPr>
          <a:xfrm>
            <a:off x="2215640" y="5093678"/>
            <a:ext cx="13856720" cy="1285761"/>
          </a:xfrm>
          <a:prstGeom prst="rect">
            <a:avLst/>
          </a:prstGeom>
        </p:spPr>
        <p:txBody>
          <a:bodyPr lIns="0" tIns="0" rIns="0" bIns="0" rtlCol="0" anchor="t">
            <a:spAutoFit/>
          </a:bodyPr>
          <a:lstStyle/>
          <a:p>
            <a:pPr marL="518160" lvl="1" indent="-259080">
              <a:lnSpc>
                <a:spcPts val="3479"/>
              </a:lnSpc>
              <a:buFont typeface="Arial"/>
              <a:buChar char="•"/>
            </a:pPr>
            <a:r>
              <a:rPr lang="en-US" sz="2400">
                <a:solidFill>
                  <a:srgbClr val="FF5A5F"/>
                </a:solidFill>
                <a:latin typeface="Canva Sans Bold"/>
              </a:rPr>
              <a:t>Enhanced Visibility and Bookings</a:t>
            </a:r>
            <a:r>
              <a:rPr lang="en-US" sz="2400">
                <a:solidFill>
                  <a:srgbClr val="000000"/>
                </a:solidFill>
                <a:latin typeface="Canva Sans Bold"/>
              </a:rPr>
              <a:t>:</a:t>
            </a:r>
            <a:r>
              <a:rPr lang="en-US" sz="2400">
                <a:solidFill>
                  <a:srgbClr val="000000"/>
                </a:solidFill>
                <a:latin typeface="Canva Sans"/>
              </a:rPr>
              <a:t> Geographical concentration and availability management tactics can maximize visibility and booking opportunities, helping hosts attract more guests.</a:t>
            </a:r>
          </a:p>
        </p:txBody>
      </p:sp>
      <p:sp>
        <p:nvSpPr>
          <p:cNvPr id="5" name="TextBox 5"/>
          <p:cNvSpPr txBox="1"/>
          <p:nvPr/>
        </p:nvSpPr>
        <p:spPr>
          <a:xfrm>
            <a:off x="2234690" y="6559555"/>
            <a:ext cx="13856720" cy="1285761"/>
          </a:xfrm>
          <a:prstGeom prst="rect">
            <a:avLst/>
          </a:prstGeom>
        </p:spPr>
        <p:txBody>
          <a:bodyPr lIns="0" tIns="0" rIns="0" bIns="0" rtlCol="0" anchor="t">
            <a:spAutoFit/>
          </a:bodyPr>
          <a:lstStyle/>
          <a:p>
            <a:pPr marL="518160" lvl="1" indent="-259080">
              <a:lnSpc>
                <a:spcPts val="3479"/>
              </a:lnSpc>
              <a:buFont typeface="Arial"/>
              <a:buChar char="•"/>
            </a:pPr>
            <a:r>
              <a:rPr lang="en-US" sz="2400">
                <a:solidFill>
                  <a:srgbClr val="FF5A5F"/>
                </a:solidFill>
                <a:latin typeface="Canva Sans Bold"/>
              </a:rPr>
              <a:t>Review and Satisfaction Optimization</a:t>
            </a:r>
            <a:r>
              <a:rPr lang="en-US" sz="2400">
                <a:solidFill>
                  <a:srgbClr val="000000"/>
                </a:solidFill>
                <a:latin typeface="Canva Sans Bold"/>
              </a:rPr>
              <a:t>:</a:t>
            </a:r>
            <a:r>
              <a:rPr lang="en-US" sz="2400">
                <a:solidFill>
                  <a:srgbClr val="000000"/>
                </a:solidFill>
                <a:latin typeface="Canva Sans"/>
              </a:rPr>
              <a:t> Hosts can improve their popularity by focusing on areas with higher average review numbers, enhancing guest satisfaction, and encouraging positive reviews.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77752" y="2295245"/>
            <a:ext cx="12132496" cy="1131697"/>
          </a:xfrm>
          <a:prstGeom prst="rect">
            <a:avLst/>
          </a:prstGeom>
        </p:spPr>
        <p:txBody>
          <a:bodyPr lIns="0" tIns="0" rIns="0" bIns="0" rtlCol="0" anchor="t">
            <a:spAutoFit/>
          </a:bodyPr>
          <a:lstStyle/>
          <a:p>
            <a:pPr marL="453684" lvl="1" indent="-226842">
              <a:lnSpc>
                <a:spcPts val="3046"/>
              </a:lnSpc>
              <a:buFont typeface="Arial"/>
              <a:buChar char="•"/>
            </a:pPr>
            <a:r>
              <a:rPr lang="en-US" sz="2101">
                <a:solidFill>
                  <a:srgbClr val="FF5A5F"/>
                </a:solidFill>
                <a:latin typeface="Canva Sans Bold"/>
              </a:rPr>
              <a:t>Tailored Minimum Nights Strategy</a:t>
            </a:r>
            <a:r>
              <a:rPr lang="en-US" sz="2101">
                <a:solidFill>
                  <a:srgbClr val="FF5A5F"/>
                </a:solidFill>
                <a:latin typeface="Canva Sans"/>
              </a:rPr>
              <a:t>:</a:t>
            </a:r>
            <a:r>
              <a:rPr lang="en-US" sz="2101">
                <a:solidFill>
                  <a:srgbClr val="000000"/>
                </a:solidFill>
                <a:latin typeface="Canva Sans"/>
              </a:rPr>
              <a:t> Adapting minimum nights based on area insights allows hosts to cater to diverse audience preferences, optimizing stay durations for increased bookings.</a:t>
            </a:r>
          </a:p>
        </p:txBody>
      </p:sp>
      <p:sp>
        <p:nvSpPr>
          <p:cNvPr id="3" name="TextBox 3"/>
          <p:cNvSpPr txBox="1"/>
          <p:nvPr/>
        </p:nvSpPr>
        <p:spPr>
          <a:xfrm>
            <a:off x="3077752" y="3753130"/>
            <a:ext cx="12132496" cy="1131697"/>
          </a:xfrm>
          <a:prstGeom prst="rect">
            <a:avLst/>
          </a:prstGeom>
        </p:spPr>
        <p:txBody>
          <a:bodyPr lIns="0" tIns="0" rIns="0" bIns="0" rtlCol="0" anchor="t">
            <a:spAutoFit/>
          </a:bodyPr>
          <a:lstStyle/>
          <a:p>
            <a:pPr marL="453684" lvl="1" indent="-226842">
              <a:lnSpc>
                <a:spcPts val="3046"/>
              </a:lnSpc>
              <a:buFont typeface="Arial"/>
              <a:buChar char="•"/>
            </a:pPr>
            <a:r>
              <a:rPr lang="en-US" sz="2101">
                <a:solidFill>
                  <a:srgbClr val="FF5A5F"/>
                </a:solidFill>
                <a:latin typeface="Canva Sans Bold"/>
              </a:rPr>
              <a:t>Airbnb Strategic Recommendations</a:t>
            </a:r>
            <a:r>
              <a:rPr lang="en-US" sz="2101">
                <a:solidFill>
                  <a:srgbClr val="000000"/>
                </a:solidFill>
                <a:latin typeface="Canva Sans"/>
              </a:rPr>
              <a:t>: Airbnb can leverage insights for strategic decisions, including tailored pricing strategies, differentiated room type offerings, and predictive modeling for price optimization.</a:t>
            </a:r>
          </a:p>
        </p:txBody>
      </p:sp>
      <p:sp>
        <p:nvSpPr>
          <p:cNvPr id="4" name="TextBox 4"/>
          <p:cNvSpPr txBox="1"/>
          <p:nvPr/>
        </p:nvSpPr>
        <p:spPr>
          <a:xfrm>
            <a:off x="3077752" y="5212492"/>
            <a:ext cx="12132496" cy="1131697"/>
          </a:xfrm>
          <a:prstGeom prst="rect">
            <a:avLst/>
          </a:prstGeom>
        </p:spPr>
        <p:txBody>
          <a:bodyPr lIns="0" tIns="0" rIns="0" bIns="0" rtlCol="0" anchor="t">
            <a:spAutoFit/>
          </a:bodyPr>
          <a:lstStyle/>
          <a:p>
            <a:pPr marL="453684" lvl="1" indent="-226842">
              <a:lnSpc>
                <a:spcPts val="3046"/>
              </a:lnSpc>
              <a:buFont typeface="Arial"/>
              <a:buChar char="•"/>
            </a:pPr>
            <a:r>
              <a:rPr lang="en-US" sz="2101">
                <a:solidFill>
                  <a:srgbClr val="FF5A5F"/>
                </a:solidFill>
                <a:latin typeface="Canva Sans Bold"/>
              </a:rPr>
              <a:t>Marketing and Popularity Focus:</a:t>
            </a:r>
            <a:r>
              <a:rPr lang="en-US" sz="2101">
                <a:solidFill>
                  <a:srgbClr val="000000"/>
                </a:solidFill>
                <a:latin typeface="Canva Sans"/>
              </a:rPr>
              <a:t> Directing marketing efforts towards popular areas and collaborating with top hosts can strengthen Airbnb's presence and appeal to a wider audience.</a:t>
            </a:r>
          </a:p>
        </p:txBody>
      </p:sp>
      <p:sp>
        <p:nvSpPr>
          <p:cNvPr id="5" name="TextBox 5"/>
          <p:cNvSpPr txBox="1"/>
          <p:nvPr/>
        </p:nvSpPr>
        <p:spPr>
          <a:xfrm>
            <a:off x="3077752" y="6812433"/>
            <a:ext cx="12132496" cy="1131697"/>
          </a:xfrm>
          <a:prstGeom prst="rect">
            <a:avLst/>
          </a:prstGeom>
        </p:spPr>
        <p:txBody>
          <a:bodyPr lIns="0" tIns="0" rIns="0" bIns="0" rtlCol="0" anchor="t">
            <a:spAutoFit/>
          </a:bodyPr>
          <a:lstStyle/>
          <a:p>
            <a:pPr marL="453684" lvl="1" indent="-226842">
              <a:lnSpc>
                <a:spcPts val="3046"/>
              </a:lnSpc>
              <a:buFont typeface="Arial"/>
              <a:buChar char="•"/>
            </a:pPr>
            <a:r>
              <a:rPr lang="en-US" sz="2101">
                <a:solidFill>
                  <a:srgbClr val="FF5A5F"/>
                </a:solidFill>
                <a:latin typeface="Canva Sans Bold"/>
              </a:rPr>
              <a:t>Adaptive Policies for Success</a:t>
            </a:r>
            <a:r>
              <a:rPr lang="en-US" sz="2101">
                <a:solidFill>
                  <a:srgbClr val="000000"/>
                </a:solidFill>
                <a:latin typeface="Canva Sans"/>
              </a:rPr>
              <a:t>: Airbnb can enhance overall customer satisfaction by adapting minimum stay policies based on area groups, catering to diverse market expectations.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385140" y="838200"/>
            <a:ext cx="5654459" cy="1487587"/>
          </a:xfrm>
          <a:prstGeom prst="rect">
            <a:avLst/>
          </a:prstGeom>
        </p:spPr>
        <p:txBody>
          <a:bodyPr wrap="square" lIns="0" tIns="0" rIns="0" bIns="0" rtlCol="0" anchor="t">
            <a:spAutoFit/>
          </a:bodyPr>
          <a:lstStyle/>
          <a:p>
            <a:pPr algn="ctr">
              <a:lnSpc>
                <a:spcPts val="11600"/>
              </a:lnSpc>
              <a:spcBef>
                <a:spcPct val="0"/>
              </a:spcBef>
            </a:pPr>
            <a:r>
              <a:rPr lang="en-US" sz="8000" dirty="0">
                <a:solidFill>
                  <a:srgbClr val="FF0000"/>
                </a:solidFill>
                <a:latin typeface="El Messiri" panose="020B0604020202020204" charset="-78"/>
                <a:cs typeface="El Messiri" panose="020B0604020202020204" charset="-78"/>
              </a:rPr>
              <a:t>References</a:t>
            </a:r>
          </a:p>
        </p:txBody>
      </p:sp>
      <p:sp>
        <p:nvSpPr>
          <p:cNvPr id="3" name="TextBox 3"/>
          <p:cNvSpPr txBox="1"/>
          <p:nvPr/>
        </p:nvSpPr>
        <p:spPr>
          <a:xfrm>
            <a:off x="1699342" y="2155786"/>
            <a:ext cx="2415458" cy="635841"/>
          </a:xfrm>
          <a:prstGeom prst="rect">
            <a:avLst/>
          </a:prstGeom>
        </p:spPr>
        <p:txBody>
          <a:bodyPr wrap="square" lIns="0" tIns="0" rIns="0" bIns="0" rtlCol="0" anchor="t">
            <a:spAutoFit/>
          </a:bodyPr>
          <a:lstStyle/>
          <a:p>
            <a:pPr marL="792850" lvl="1" indent="-396425" algn="ctr">
              <a:lnSpc>
                <a:spcPts val="5324"/>
              </a:lnSpc>
              <a:buFont typeface="Arial"/>
              <a:buChar char="•"/>
            </a:pPr>
            <a:r>
              <a:rPr lang="en-US" sz="3672" dirty="0">
                <a:solidFill>
                  <a:srgbClr val="000000"/>
                </a:solidFill>
                <a:latin typeface="Canva Sans"/>
              </a:rPr>
              <a:t>Images</a:t>
            </a:r>
          </a:p>
        </p:txBody>
      </p:sp>
      <p:sp>
        <p:nvSpPr>
          <p:cNvPr id="4" name="TextBox 4"/>
          <p:cNvSpPr txBox="1"/>
          <p:nvPr/>
        </p:nvSpPr>
        <p:spPr>
          <a:xfrm>
            <a:off x="5920421" y="3089611"/>
            <a:ext cx="11338879" cy="795264"/>
          </a:xfrm>
          <a:prstGeom prst="rect">
            <a:avLst/>
          </a:prstGeom>
        </p:spPr>
        <p:txBody>
          <a:bodyPr lIns="0" tIns="0" rIns="0" bIns="0" rtlCol="0" anchor="t">
            <a:spAutoFit/>
          </a:bodyPr>
          <a:lstStyle/>
          <a:p>
            <a:pPr>
              <a:lnSpc>
                <a:spcPts val="3262"/>
              </a:lnSpc>
              <a:spcBef>
                <a:spcPct val="0"/>
              </a:spcBef>
            </a:pPr>
            <a:r>
              <a:rPr lang="en-US" sz="2249" u="sng">
                <a:solidFill>
                  <a:srgbClr val="000000"/>
                </a:solidFill>
                <a:latin typeface="Canva Sans"/>
                <a:hlinkClick r:id="rId2" tooltip="https://miro.medium.com/v2/resize:fit:828/format:webp/1*03D9umtAeoGnFXYH-Ycm8A.png"/>
              </a:rPr>
              <a:t>https://miro.medium.com/v2/resize:fit:828/format:webp/1*03D9umtAeoGnFXYH-Ycm8A.pngt</a:t>
            </a:r>
          </a:p>
        </p:txBody>
      </p:sp>
      <p:sp>
        <p:nvSpPr>
          <p:cNvPr id="5" name="TextBox 5"/>
          <p:cNvSpPr txBox="1"/>
          <p:nvPr/>
        </p:nvSpPr>
        <p:spPr>
          <a:xfrm>
            <a:off x="1906964" y="3089611"/>
            <a:ext cx="3885742" cy="361911"/>
          </a:xfrm>
          <a:prstGeom prst="rect">
            <a:avLst/>
          </a:prstGeom>
        </p:spPr>
        <p:txBody>
          <a:bodyPr lIns="0" tIns="0" rIns="0" bIns="0" rtlCol="0" anchor="t">
            <a:spAutoFit/>
          </a:bodyPr>
          <a:lstStyle/>
          <a:p>
            <a:pPr marL="453395" lvl="1" indent="-226697" algn="ctr">
              <a:lnSpc>
                <a:spcPts val="3045"/>
              </a:lnSpc>
              <a:buFont typeface="Arial"/>
              <a:buChar char="•"/>
            </a:pPr>
            <a:r>
              <a:rPr lang="en-US" sz="2100">
                <a:solidFill>
                  <a:srgbClr val="000000"/>
                </a:solidFill>
                <a:latin typeface="Canva Sans"/>
              </a:rPr>
              <a:t>The Data Science Process :</a:t>
            </a:r>
          </a:p>
        </p:txBody>
      </p:sp>
      <p:sp>
        <p:nvSpPr>
          <p:cNvPr id="6" name="TextBox 6"/>
          <p:cNvSpPr txBox="1"/>
          <p:nvPr/>
        </p:nvSpPr>
        <p:spPr>
          <a:xfrm>
            <a:off x="4703419" y="4088212"/>
            <a:ext cx="8631581" cy="380553"/>
          </a:xfrm>
          <a:prstGeom prst="rect">
            <a:avLst/>
          </a:prstGeom>
        </p:spPr>
        <p:txBody>
          <a:bodyPr wrap="square" lIns="0" tIns="0" rIns="0" bIns="0" rtlCol="0" anchor="t">
            <a:spAutoFit/>
          </a:bodyPr>
          <a:lstStyle/>
          <a:p>
            <a:pPr algn="ctr">
              <a:lnSpc>
                <a:spcPts val="3189"/>
              </a:lnSpc>
              <a:spcBef>
                <a:spcPct val="0"/>
              </a:spcBef>
            </a:pPr>
            <a:r>
              <a:rPr lang="en-US" sz="2199" dirty="0">
                <a:solidFill>
                  <a:srgbClr val="000000"/>
                </a:solidFill>
                <a:latin typeface="Canva Sans"/>
              </a:rPr>
              <a:t>https://www.pexels.com/photo/photo-of-bedroom-3209035/</a:t>
            </a:r>
          </a:p>
        </p:txBody>
      </p:sp>
      <p:sp>
        <p:nvSpPr>
          <p:cNvPr id="7" name="TextBox 7"/>
          <p:cNvSpPr txBox="1"/>
          <p:nvPr/>
        </p:nvSpPr>
        <p:spPr>
          <a:xfrm>
            <a:off x="2152087" y="4072298"/>
            <a:ext cx="2388527" cy="361911"/>
          </a:xfrm>
          <a:prstGeom prst="rect">
            <a:avLst/>
          </a:prstGeom>
        </p:spPr>
        <p:txBody>
          <a:bodyPr lIns="0" tIns="0" rIns="0" bIns="0" rtlCol="0" anchor="t">
            <a:spAutoFit/>
          </a:bodyPr>
          <a:lstStyle/>
          <a:p>
            <a:pPr algn="ctr">
              <a:lnSpc>
                <a:spcPts val="3045"/>
              </a:lnSpc>
            </a:pPr>
            <a:r>
              <a:rPr lang="en-US" sz="2100">
                <a:solidFill>
                  <a:srgbClr val="000000"/>
                </a:solidFill>
                <a:latin typeface="Canva Sans"/>
              </a:rPr>
              <a:t>2. Bedroom Photo: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19158" y="4457700"/>
            <a:ext cx="6546265" cy="3060379"/>
          </a:xfrm>
          <a:custGeom>
            <a:avLst/>
            <a:gdLst/>
            <a:ahLst/>
            <a:cxnLst/>
            <a:rect l="l" t="t" r="r" b="b"/>
            <a:pathLst>
              <a:path w="6546265" h="3060379">
                <a:moveTo>
                  <a:pt x="0" y="0"/>
                </a:moveTo>
                <a:lnTo>
                  <a:pt x="6546265" y="0"/>
                </a:lnTo>
                <a:lnTo>
                  <a:pt x="6546265" y="3060379"/>
                </a:lnTo>
                <a:lnTo>
                  <a:pt x="0" y="3060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000125" y="3769927"/>
            <a:ext cx="9483138" cy="3302689"/>
          </a:xfrm>
          <a:prstGeom prst="rect">
            <a:avLst/>
          </a:prstGeom>
        </p:spPr>
        <p:txBody>
          <a:bodyPr lIns="0" tIns="0" rIns="0" bIns="0" rtlCol="0" anchor="t">
            <a:spAutoFit/>
          </a:bodyPr>
          <a:lstStyle/>
          <a:p>
            <a:pPr>
              <a:lnSpc>
                <a:spcPts val="5324"/>
              </a:lnSpc>
            </a:pPr>
            <a:endParaRPr/>
          </a:p>
          <a:p>
            <a:pPr marL="792850" lvl="1" indent="-396425">
              <a:lnSpc>
                <a:spcPts val="5324"/>
              </a:lnSpc>
              <a:buFont typeface="Arial"/>
              <a:buChar char="•"/>
            </a:pPr>
            <a:r>
              <a:rPr lang="en-US" sz="3672">
                <a:solidFill>
                  <a:srgbClr val="000000"/>
                </a:solidFill>
                <a:latin typeface="Canva Sans"/>
              </a:rPr>
              <a:t>Understanding the relationship between different Airbnb</a:t>
            </a:r>
          </a:p>
          <a:p>
            <a:pPr marL="792850" lvl="1" indent="-396425">
              <a:lnSpc>
                <a:spcPts val="5324"/>
              </a:lnSpc>
              <a:buFont typeface="Arial"/>
              <a:buChar char="•"/>
            </a:pPr>
            <a:r>
              <a:rPr lang="en-US" sz="3672">
                <a:solidFill>
                  <a:srgbClr val="000000"/>
                </a:solidFill>
                <a:latin typeface="Canva Sans"/>
              </a:rPr>
              <a:t>Understanding how the different attributes affect the price in Airbnb</a:t>
            </a:r>
          </a:p>
        </p:txBody>
      </p:sp>
      <p:sp>
        <p:nvSpPr>
          <p:cNvPr id="7" name="TextBox 7"/>
          <p:cNvSpPr txBox="1"/>
          <p:nvPr/>
        </p:nvSpPr>
        <p:spPr>
          <a:xfrm>
            <a:off x="4758128" y="985675"/>
            <a:ext cx="8771744" cy="1897955"/>
          </a:xfrm>
          <a:prstGeom prst="rect">
            <a:avLst/>
          </a:prstGeom>
        </p:spPr>
        <p:txBody>
          <a:bodyPr wrap="square" lIns="0" tIns="0" rIns="0" bIns="0" rtlCol="0" anchor="t">
            <a:spAutoFit/>
          </a:bodyPr>
          <a:lstStyle/>
          <a:p>
            <a:pPr algn="ctr">
              <a:lnSpc>
                <a:spcPts val="7354"/>
              </a:lnSpc>
              <a:spcBef>
                <a:spcPct val="0"/>
              </a:spcBef>
            </a:pPr>
            <a:r>
              <a:rPr lang="en-US" sz="5500" b="1" dirty="0">
                <a:solidFill>
                  <a:srgbClr val="FF0000"/>
                </a:solidFill>
                <a:latin typeface="El Messiri" panose="020B0604020202020204" charset="-78"/>
                <a:cs typeface="El Messiri" panose="020B0604020202020204" charset="-78"/>
              </a:rPr>
              <a:t>Goals of the chosen Data science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600196" y="3555260"/>
            <a:ext cx="1808432" cy="1265902"/>
          </a:xfrm>
          <a:custGeom>
            <a:avLst/>
            <a:gdLst/>
            <a:ahLst/>
            <a:cxnLst/>
            <a:rect l="l" t="t" r="r" b="b"/>
            <a:pathLst>
              <a:path w="1808432" h="1265902">
                <a:moveTo>
                  <a:pt x="0" y="0"/>
                </a:moveTo>
                <a:lnTo>
                  <a:pt x="1808432" y="0"/>
                </a:lnTo>
                <a:lnTo>
                  <a:pt x="1808432" y="1265902"/>
                </a:lnTo>
                <a:lnTo>
                  <a:pt x="0" y="12659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8420584" y="3555260"/>
            <a:ext cx="1613628" cy="1613628"/>
          </a:xfrm>
          <a:custGeom>
            <a:avLst/>
            <a:gdLst/>
            <a:ahLst/>
            <a:cxnLst/>
            <a:rect l="l" t="t" r="r" b="b"/>
            <a:pathLst>
              <a:path w="1613628" h="1613628">
                <a:moveTo>
                  <a:pt x="0" y="0"/>
                </a:moveTo>
                <a:lnTo>
                  <a:pt x="1613629" y="0"/>
                </a:lnTo>
                <a:lnTo>
                  <a:pt x="1613629" y="1613628"/>
                </a:lnTo>
                <a:lnTo>
                  <a:pt x="0" y="1613628"/>
                </a:lnTo>
                <a:lnTo>
                  <a:pt x="0" y="0"/>
                </a:lnTo>
                <a:close/>
              </a:path>
            </a:pathLst>
          </a:custGeom>
          <a:blipFill>
            <a:blip r:embed="rId9"/>
            <a:stretch>
              <a:fillRect/>
            </a:stretch>
          </a:blipFill>
        </p:spPr>
        <p:txBody>
          <a:bodyPr/>
          <a:lstStyle/>
          <a:p>
            <a:endParaRPr lang="en-US"/>
          </a:p>
        </p:txBody>
      </p:sp>
      <p:sp>
        <p:nvSpPr>
          <p:cNvPr id="7" name="Freeform 7"/>
          <p:cNvSpPr/>
          <p:nvPr/>
        </p:nvSpPr>
        <p:spPr>
          <a:xfrm>
            <a:off x="13576408" y="3243314"/>
            <a:ext cx="1222320" cy="1771478"/>
          </a:xfrm>
          <a:custGeom>
            <a:avLst/>
            <a:gdLst/>
            <a:ahLst/>
            <a:cxnLst/>
            <a:rect l="l" t="t" r="r" b="b"/>
            <a:pathLst>
              <a:path w="1222320" h="1771478">
                <a:moveTo>
                  <a:pt x="0" y="0"/>
                </a:moveTo>
                <a:lnTo>
                  <a:pt x="1222321" y="0"/>
                </a:lnTo>
                <a:lnTo>
                  <a:pt x="1222321" y="1771479"/>
                </a:lnTo>
                <a:lnTo>
                  <a:pt x="0" y="17714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3662076" y="6377310"/>
            <a:ext cx="1708581" cy="1603930"/>
          </a:xfrm>
          <a:custGeom>
            <a:avLst/>
            <a:gdLst/>
            <a:ahLst/>
            <a:cxnLst/>
            <a:rect l="l" t="t" r="r" b="b"/>
            <a:pathLst>
              <a:path w="1708581" h="1603930">
                <a:moveTo>
                  <a:pt x="0" y="0"/>
                </a:moveTo>
                <a:lnTo>
                  <a:pt x="1708581" y="0"/>
                </a:lnTo>
                <a:lnTo>
                  <a:pt x="1708581" y="1603930"/>
                </a:lnTo>
                <a:lnTo>
                  <a:pt x="0" y="160393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TextBox 9"/>
          <p:cNvSpPr txBox="1"/>
          <p:nvPr/>
        </p:nvSpPr>
        <p:spPr>
          <a:xfrm>
            <a:off x="4211715" y="857250"/>
            <a:ext cx="10589208" cy="1295226"/>
          </a:xfrm>
          <a:prstGeom prst="rect">
            <a:avLst/>
          </a:prstGeom>
        </p:spPr>
        <p:txBody>
          <a:bodyPr lIns="0" tIns="0" rIns="0" bIns="0" rtlCol="0" anchor="t">
            <a:spAutoFit/>
          </a:bodyPr>
          <a:lstStyle/>
          <a:p>
            <a:pPr algn="ctr">
              <a:lnSpc>
                <a:spcPts val="10149"/>
              </a:lnSpc>
              <a:spcBef>
                <a:spcPct val="0"/>
              </a:spcBef>
            </a:pPr>
            <a:r>
              <a:rPr lang="en-US" sz="6999" b="1" dirty="0">
                <a:solidFill>
                  <a:srgbClr val="FF0000"/>
                </a:solidFill>
                <a:latin typeface="El Messiri" panose="020B0604020202020204" charset="-78"/>
                <a:cs typeface="El Messiri" panose="020B0604020202020204" charset="-78"/>
              </a:rPr>
              <a:t>Nature of data collected</a:t>
            </a:r>
          </a:p>
        </p:txBody>
      </p:sp>
      <p:sp>
        <p:nvSpPr>
          <p:cNvPr id="10" name="TextBox 10"/>
          <p:cNvSpPr txBox="1"/>
          <p:nvPr/>
        </p:nvSpPr>
        <p:spPr>
          <a:xfrm>
            <a:off x="3323603" y="5088271"/>
            <a:ext cx="2597362" cy="619963"/>
          </a:xfrm>
          <a:prstGeom prst="rect">
            <a:avLst/>
          </a:prstGeom>
        </p:spPr>
        <p:txBody>
          <a:bodyPr wrap="square" lIns="0" tIns="0" rIns="0" bIns="0" rtlCol="0" anchor="t">
            <a:spAutoFit/>
          </a:bodyPr>
          <a:lstStyle/>
          <a:p>
            <a:pPr algn="r">
              <a:lnSpc>
                <a:spcPts val="5126"/>
              </a:lnSpc>
            </a:pPr>
            <a:r>
              <a:rPr lang="en-US" sz="3535" dirty="0">
                <a:solidFill>
                  <a:srgbClr val="000000"/>
                </a:solidFill>
                <a:latin typeface="Canva Sans"/>
              </a:rPr>
              <a:t>Structured</a:t>
            </a:r>
          </a:p>
        </p:txBody>
      </p:sp>
      <p:sp>
        <p:nvSpPr>
          <p:cNvPr id="11" name="TextBox 11"/>
          <p:cNvSpPr txBox="1"/>
          <p:nvPr/>
        </p:nvSpPr>
        <p:spPr>
          <a:xfrm>
            <a:off x="7643505" y="5241013"/>
            <a:ext cx="3253095" cy="619871"/>
          </a:xfrm>
          <a:prstGeom prst="rect">
            <a:avLst/>
          </a:prstGeom>
        </p:spPr>
        <p:txBody>
          <a:bodyPr wrap="square" lIns="0" tIns="0" rIns="0" bIns="0" rtlCol="0" anchor="t">
            <a:spAutoFit/>
          </a:bodyPr>
          <a:lstStyle/>
          <a:p>
            <a:pPr algn="r">
              <a:lnSpc>
                <a:spcPts val="5130"/>
              </a:lnSpc>
              <a:spcBef>
                <a:spcPct val="0"/>
              </a:spcBef>
            </a:pPr>
            <a:r>
              <a:rPr lang="en-US" sz="3538" dirty="0">
                <a:solidFill>
                  <a:srgbClr val="000000"/>
                </a:solidFill>
                <a:latin typeface="Canva Sans"/>
              </a:rPr>
              <a:t>Source: Kaggle</a:t>
            </a:r>
          </a:p>
        </p:txBody>
      </p:sp>
      <p:sp>
        <p:nvSpPr>
          <p:cNvPr id="12" name="TextBox 12"/>
          <p:cNvSpPr txBox="1"/>
          <p:nvPr/>
        </p:nvSpPr>
        <p:spPr>
          <a:xfrm>
            <a:off x="12991415" y="5015387"/>
            <a:ext cx="2392307" cy="692847"/>
          </a:xfrm>
          <a:prstGeom prst="rect">
            <a:avLst/>
          </a:prstGeom>
        </p:spPr>
        <p:txBody>
          <a:bodyPr lIns="0" tIns="0" rIns="0" bIns="0" rtlCol="0" anchor="t">
            <a:spAutoFit/>
          </a:bodyPr>
          <a:lstStyle/>
          <a:p>
            <a:pPr algn="r">
              <a:lnSpc>
                <a:spcPts val="5688"/>
              </a:lnSpc>
              <a:spcBef>
                <a:spcPct val="0"/>
              </a:spcBef>
            </a:pPr>
            <a:r>
              <a:rPr lang="en-US" sz="3923">
                <a:solidFill>
                  <a:srgbClr val="000000"/>
                </a:solidFill>
                <a:latin typeface="Canva Sans"/>
              </a:rPr>
              <a:t>Excel(csv)</a:t>
            </a:r>
          </a:p>
        </p:txBody>
      </p:sp>
      <p:sp>
        <p:nvSpPr>
          <p:cNvPr id="13" name="TextBox 13"/>
          <p:cNvSpPr txBox="1"/>
          <p:nvPr/>
        </p:nvSpPr>
        <p:spPr>
          <a:xfrm>
            <a:off x="3323603" y="8219537"/>
            <a:ext cx="2597363" cy="716255"/>
          </a:xfrm>
          <a:prstGeom prst="rect">
            <a:avLst/>
          </a:prstGeom>
        </p:spPr>
        <p:txBody>
          <a:bodyPr lIns="0" tIns="0" rIns="0" bIns="0" rtlCol="0" anchor="t">
            <a:spAutoFit/>
          </a:bodyPr>
          <a:lstStyle/>
          <a:p>
            <a:pPr algn="ctr">
              <a:lnSpc>
                <a:spcPts val="5999"/>
              </a:lnSpc>
              <a:spcBef>
                <a:spcPct val="0"/>
              </a:spcBef>
            </a:pPr>
            <a:r>
              <a:rPr lang="en-US" sz="4137">
                <a:solidFill>
                  <a:srgbClr val="000000"/>
                </a:solidFill>
                <a:latin typeface="Canva Sans"/>
              </a:rPr>
              <a:t>Date:2023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351811" y="3600964"/>
            <a:ext cx="11584377" cy="5393401"/>
          </a:xfrm>
          <a:custGeom>
            <a:avLst/>
            <a:gdLst/>
            <a:ahLst/>
            <a:cxnLst/>
            <a:rect l="l" t="t" r="r" b="b"/>
            <a:pathLst>
              <a:path w="11584377" h="5393401">
                <a:moveTo>
                  <a:pt x="0" y="0"/>
                </a:moveTo>
                <a:lnTo>
                  <a:pt x="11584378" y="0"/>
                </a:lnTo>
                <a:lnTo>
                  <a:pt x="11584378" y="5393401"/>
                </a:lnTo>
                <a:lnTo>
                  <a:pt x="0" y="5393401"/>
                </a:lnTo>
                <a:lnTo>
                  <a:pt x="0" y="0"/>
                </a:lnTo>
                <a:close/>
              </a:path>
            </a:pathLst>
          </a:custGeom>
          <a:blipFill>
            <a:blip r:embed="rId7"/>
            <a:stretch>
              <a:fillRect t="-11996"/>
            </a:stretch>
          </a:blipFill>
        </p:spPr>
        <p:txBody>
          <a:bodyPr/>
          <a:lstStyle/>
          <a:p>
            <a:endParaRPr lang="en-US"/>
          </a:p>
        </p:txBody>
      </p:sp>
      <p:sp>
        <p:nvSpPr>
          <p:cNvPr id="6" name="TextBox 6"/>
          <p:cNvSpPr txBox="1"/>
          <p:nvPr/>
        </p:nvSpPr>
        <p:spPr>
          <a:xfrm>
            <a:off x="2567959" y="1065730"/>
            <a:ext cx="13152082" cy="1872307"/>
          </a:xfrm>
          <a:prstGeom prst="rect">
            <a:avLst/>
          </a:prstGeom>
        </p:spPr>
        <p:txBody>
          <a:bodyPr lIns="0" tIns="0" rIns="0" bIns="0" rtlCol="0" anchor="t">
            <a:spAutoFit/>
          </a:bodyPr>
          <a:lstStyle/>
          <a:p>
            <a:pPr algn="ctr">
              <a:lnSpc>
                <a:spcPts val="7250"/>
              </a:lnSpc>
              <a:spcBef>
                <a:spcPct val="0"/>
              </a:spcBef>
            </a:pPr>
            <a:r>
              <a:rPr lang="en-US" sz="5000" b="1" dirty="0">
                <a:solidFill>
                  <a:srgbClr val="FF0000"/>
                </a:solidFill>
                <a:latin typeface="El Messiri" panose="020B0604020202020204" charset="-78"/>
                <a:cs typeface="El Messiri" panose="020B0604020202020204" charset="-78"/>
              </a:rPr>
              <a:t>The Data Science Process: How to Turn Data into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4">
              <a:alphaModFix amt="10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2114616" y="2609129"/>
            <a:ext cx="14058768" cy="6705554"/>
          </a:xfrm>
          <a:prstGeom prst="rect">
            <a:avLst/>
          </a:prstGeom>
        </p:spPr>
        <p:txBody>
          <a:bodyPr wrap="square" lIns="0" tIns="0" rIns="0" bIns="0" rtlCol="0" anchor="t">
            <a:spAutoFit/>
          </a:bodyPr>
          <a:lstStyle/>
          <a:p>
            <a:pPr>
              <a:lnSpc>
                <a:spcPts val="4832"/>
              </a:lnSpc>
            </a:pPr>
            <a:r>
              <a:rPr lang="en-US" sz="2670" dirty="0">
                <a:solidFill>
                  <a:srgbClr val="000000"/>
                </a:solidFill>
                <a:latin typeface="Canva Sans"/>
              </a:rPr>
              <a:t>The features in the dataset can be described as follows:</a:t>
            </a:r>
          </a:p>
          <a:p>
            <a:pPr>
              <a:lnSpc>
                <a:spcPts val="4832"/>
              </a:lnSpc>
            </a:pPr>
            <a:endParaRPr lang="en-US" sz="2670" dirty="0">
              <a:solidFill>
                <a:srgbClr val="000000"/>
              </a:solidFill>
              <a:latin typeface="Canva Sans"/>
            </a:endParaRPr>
          </a:p>
          <a:p>
            <a:pPr>
              <a:lnSpc>
                <a:spcPts val="4832"/>
              </a:lnSpc>
            </a:pPr>
            <a:r>
              <a:rPr lang="en-US" sz="2670" dirty="0">
                <a:solidFill>
                  <a:srgbClr val="000000"/>
                </a:solidFill>
                <a:latin typeface="Canva Sans"/>
              </a:rPr>
              <a:t>1. id- This is the identity number of the property listed by a particular host.</a:t>
            </a:r>
          </a:p>
          <a:p>
            <a:pPr>
              <a:lnSpc>
                <a:spcPts val="4832"/>
              </a:lnSpc>
            </a:pPr>
            <a:r>
              <a:rPr lang="en-US" sz="2670" dirty="0">
                <a:solidFill>
                  <a:srgbClr val="000000"/>
                </a:solidFill>
                <a:latin typeface="Canva Sans"/>
              </a:rPr>
              <a:t>2. name - It stands for the name of the property listed by the host.</a:t>
            </a:r>
          </a:p>
          <a:p>
            <a:pPr>
              <a:lnSpc>
                <a:spcPts val="4832"/>
              </a:lnSpc>
            </a:pPr>
            <a:r>
              <a:rPr lang="en-US" sz="2670" dirty="0">
                <a:solidFill>
                  <a:srgbClr val="000000"/>
                </a:solidFill>
                <a:latin typeface="Canva Sans"/>
              </a:rPr>
              <a:t>3. </a:t>
            </a:r>
            <a:r>
              <a:rPr lang="en-US" sz="2670" dirty="0" err="1">
                <a:solidFill>
                  <a:srgbClr val="000000"/>
                </a:solidFill>
                <a:latin typeface="Canva Sans"/>
              </a:rPr>
              <a:t>host_id</a:t>
            </a:r>
            <a:r>
              <a:rPr lang="en-US" sz="2670" dirty="0">
                <a:solidFill>
                  <a:srgbClr val="000000"/>
                </a:solidFill>
                <a:latin typeface="Canva Sans"/>
              </a:rPr>
              <a:t> - It is the identity number of the hosts who have registered on Airbnb website.</a:t>
            </a:r>
          </a:p>
          <a:p>
            <a:pPr>
              <a:lnSpc>
                <a:spcPts val="4832"/>
              </a:lnSpc>
            </a:pPr>
            <a:r>
              <a:rPr lang="en-US" sz="2670" dirty="0">
                <a:solidFill>
                  <a:srgbClr val="000000"/>
                </a:solidFill>
                <a:latin typeface="Canva Sans"/>
              </a:rPr>
              <a:t>4. </a:t>
            </a:r>
            <a:r>
              <a:rPr lang="en-US" sz="2670" dirty="0" err="1">
                <a:solidFill>
                  <a:srgbClr val="000000"/>
                </a:solidFill>
                <a:latin typeface="Canva Sans"/>
              </a:rPr>
              <a:t>host_name</a:t>
            </a:r>
            <a:r>
              <a:rPr lang="en-US" sz="2670" dirty="0">
                <a:solidFill>
                  <a:srgbClr val="000000"/>
                </a:solidFill>
                <a:latin typeface="Canva Sans"/>
              </a:rPr>
              <a:t> - These are the names of the hosts who have listed their properties.</a:t>
            </a:r>
          </a:p>
          <a:p>
            <a:pPr>
              <a:lnSpc>
                <a:spcPts val="4832"/>
              </a:lnSpc>
            </a:pPr>
            <a:r>
              <a:rPr lang="en-US" sz="2670" dirty="0">
                <a:solidFill>
                  <a:srgbClr val="000000"/>
                </a:solidFill>
                <a:latin typeface="Canva Sans"/>
              </a:rPr>
              <a:t>5. </a:t>
            </a:r>
            <a:r>
              <a:rPr lang="en-US" sz="2670" dirty="0" err="1">
                <a:solidFill>
                  <a:srgbClr val="000000"/>
                </a:solidFill>
                <a:latin typeface="Canva Sans"/>
              </a:rPr>
              <a:t>neighbourhood_group</a:t>
            </a:r>
            <a:r>
              <a:rPr lang="en-US" sz="2670" dirty="0">
                <a:solidFill>
                  <a:srgbClr val="000000"/>
                </a:solidFill>
                <a:latin typeface="Canva Sans"/>
              </a:rPr>
              <a:t> - These are the names of the neighborhood groups present in the NYC. Manhattan, Brooklyn, The Bronx, Queens, and Staten Island (boroughs)</a:t>
            </a:r>
          </a:p>
          <a:p>
            <a:pPr>
              <a:lnSpc>
                <a:spcPts val="4832"/>
              </a:lnSpc>
            </a:pPr>
            <a:r>
              <a:rPr lang="en-US" sz="2670" dirty="0">
                <a:solidFill>
                  <a:srgbClr val="000000"/>
                </a:solidFill>
                <a:latin typeface="Canva Sans"/>
              </a:rPr>
              <a:t>6. Neighborhood: These are the names of the neighborhood present in the </a:t>
            </a:r>
            <a:r>
              <a:rPr lang="en-US" sz="2670" dirty="0" err="1">
                <a:solidFill>
                  <a:srgbClr val="000000"/>
                </a:solidFill>
                <a:latin typeface="Canva Sans"/>
              </a:rPr>
              <a:t>neighbourhood</a:t>
            </a:r>
            <a:r>
              <a:rPr lang="en-US" sz="2670" dirty="0">
                <a:solidFill>
                  <a:srgbClr val="000000"/>
                </a:solidFill>
                <a:latin typeface="Canva Sans"/>
              </a:rPr>
              <a:t> groups in NYC.</a:t>
            </a:r>
          </a:p>
        </p:txBody>
      </p:sp>
      <p:sp>
        <p:nvSpPr>
          <p:cNvPr id="6" name="TextBox 6"/>
          <p:cNvSpPr txBox="1"/>
          <p:nvPr/>
        </p:nvSpPr>
        <p:spPr>
          <a:xfrm>
            <a:off x="3441394" y="910518"/>
            <a:ext cx="11405212" cy="1219501"/>
          </a:xfrm>
          <a:prstGeom prst="rect">
            <a:avLst/>
          </a:prstGeom>
        </p:spPr>
        <p:txBody>
          <a:bodyPr lIns="0" tIns="0" rIns="0" bIns="0" rtlCol="0" anchor="t">
            <a:spAutoFit/>
          </a:bodyPr>
          <a:lstStyle/>
          <a:p>
            <a:pPr algn="ctr">
              <a:lnSpc>
                <a:spcPts val="9429"/>
              </a:lnSpc>
              <a:spcBef>
                <a:spcPct val="0"/>
              </a:spcBef>
            </a:pPr>
            <a:r>
              <a:rPr lang="en-US" sz="8199" b="1" dirty="0">
                <a:solidFill>
                  <a:srgbClr val="FF0000"/>
                </a:solidFill>
                <a:latin typeface="El Messiri" panose="020B0604020202020204" charset="-78"/>
                <a:cs typeface="El Messiri" panose="020B0604020202020204" charset="-78"/>
              </a:rPr>
              <a:t>Features Description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04195" y="1790700"/>
            <a:ext cx="14079609" cy="7767576"/>
          </a:xfrm>
          <a:prstGeom prst="rect">
            <a:avLst/>
          </a:prstGeom>
        </p:spPr>
        <p:txBody>
          <a:bodyPr wrap="square" lIns="0" tIns="0" rIns="0" bIns="0" rtlCol="0" anchor="t">
            <a:spAutoFit/>
          </a:bodyPr>
          <a:lstStyle/>
          <a:p>
            <a:pPr>
              <a:lnSpc>
                <a:spcPts val="5077"/>
              </a:lnSpc>
            </a:pPr>
            <a:r>
              <a:rPr lang="en-US" sz="2500" dirty="0">
                <a:solidFill>
                  <a:srgbClr val="000000"/>
                </a:solidFill>
                <a:latin typeface="Canva Sans"/>
              </a:rPr>
              <a:t>7. latitude - These represent the coordinates of latitude of the property listed.</a:t>
            </a:r>
          </a:p>
          <a:p>
            <a:pPr>
              <a:lnSpc>
                <a:spcPts val="5077"/>
              </a:lnSpc>
            </a:pPr>
            <a:r>
              <a:rPr lang="en-US" sz="2500" dirty="0">
                <a:solidFill>
                  <a:srgbClr val="000000"/>
                </a:solidFill>
                <a:latin typeface="Canva Sans"/>
              </a:rPr>
              <a:t>8. longitude - These represent the coordinates of longitude of the property listed.</a:t>
            </a:r>
          </a:p>
          <a:p>
            <a:pPr>
              <a:lnSpc>
                <a:spcPts val="5077"/>
              </a:lnSpc>
            </a:pPr>
            <a:r>
              <a:rPr lang="en-US" sz="2500" dirty="0">
                <a:solidFill>
                  <a:srgbClr val="000000"/>
                </a:solidFill>
                <a:latin typeface="Canva Sans"/>
              </a:rPr>
              <a:t>9. room type - This represent the various types of room listed by host.</a:t>
            </a:r>
          </a:p>
          <a:p>
            <a:pPr>
              <a:lnSpc>
                <a:spcPts val="5077"/>
              </a:lnSpc>
            </a:pPr>
            <a:r>
              <a:rPr lang="en-US" sz="2500" dirty="0">
                <a:solidFill>
                  <a:srgbClr val="000000"/>
                </a:solidFill>
                <a:latin typeface="Canva Sans"/>
              </a:rPr>
              <a:t>10. price - This is the rent of the property listed in USD.</a:t>
            </a:r>
          </a:p>
          <a:p>
            <a:pPr>
              <a:lnSpc>
                <a:spcPts val="5077"/>
              </a:lnSpc>
            </a:pPr>
            <a:r>
              <a:rPr lang="en-US" sz="2500" dirty="0">
                <a:solidFill>
                  <a:srgbClr val="000000"/>
                </a:solidFill>
                <a:latin typeface="Canva Sans"/>
              </a:rPr>
              <a:t>11. minimum nights - This represent the minimum number of nights customer rented the property.</a:t>
            </a:r>
          </a:p>
          <a:p>
            <a:pPr>
              <a:lnSpc>
                <a:spcPts val="5077"/>
              </a:lnSpc>
            </a:pPr>
            <a:r>
              <a:rPr lang="en-US" sz="2500" dirty="0">
                <a:solidFill>
                  <a:srgbClr val="000000"/>
                </a:solidFill>
                <a:latin typeface="Canva Sans"/>
              </a:rPr>
              <a:t>12. </a:t>
            </a:r>
            <a:r>
              <a:rPr lang="en-US" sz="2500" dirty="0" err="1">
                <a:solidFill>
                  <a:srgbClr val="000000"/>
                </a:solidFill>
                <a:latin typeface="Canva Sans"/>
              </a:rPr>
              <a:t>Number_of_reviews</a:t>
            </a:r>
            <a:r>
              <a:rPr lang="en-US" sz="2500" dirty="0">
                <a:solidFill>
                  <a:srgbClr val="000000"/>
                </a:solidFill>
                <a:latin typeface="Canva Sans"/>
              </a:rPr>
              <a:t> - This represent the number of customers reviewed the property.</a:t>
            </a:r>
          </a:p>
          <a:p>
            <a:pPr>
              <a:lnSpc>
                <a:spcPts val="5077"/>
              </a:lnSpc>
            </a:pPr>
            <a:r>
              <a:rPr lang="en-US" sz="2500" dirty="0">
                <a:solidFill>
                  <a:srgbClr val="000000"/>
                </a:solidFill>
                <a:latin typeface="Canva Sans"/>
              </a:rPr>
              <a:t>13. </a:t>
            </a:r>
            <a:r>
              <a:rPr lang="en-US" sz="2500" dirty="0" err="1">
                <a:solidFill>
                  <a:srgbClr val="000000"/>
                </a:solidFill>
                <a:latin typeface="Canva Sans"/>
              </a:rPr>
              <a:t>last_review</a:t>
            </a:r>
            <a:r>
              <a:rPr lang="en-US" sz="2500" dirty="0">
                <a:solidFill>
                  <a:srgbClr val="000000"/>
                </a:solidFill>
                <a:latin typeface="Canva Sans"/>
              </a:rPr>
              <a:t> - This represent the date when the property was last reviewed.</a:t>
            </a:r>
          </a:p>
          <a:p>
            <a:pPr>
              <a:lnSpc>
                <a:spcPts val="5077"/>
              </a:lnSpc>
            </a:pPr>
            <a:r>
              <a:rPr lang="en-US" sz="2500" dirty="0">
                <a:solidFill>
                  <a:srgbClr val="000000"/>
                </a:solidFill>
                <a:latin typeface="Canva Sans"/>
              </a:rPr>
              <a:t>14. </a:t>
            </a:r>
            <a:r>
              <a:rPr lang="en-US" sz="2500" dirty="0" err="1">
                <a:solidFill>
                  <a:srgbClr val="000000"/>
                </a:solidFill>
                <a:latin typeface="Canva Sans"/>
              </a:rPr>
              <a:t>reviews_per_month</a:t>
            </a:r>
            <a:r>
              <a:rPr lang="en-US" sz="2500" dirty="0">
                <a:solidFill>
                  <a:srgbClr val="000000"/>
                </a:solidFill>
                <a:latin typeface="Canva Sans"/>
              </a:rPr>
              <a:t> - It is the count of reviews per month which the property received.</a:t>
            </a:r>
          </a:p>
          <a:p>
            <a:pPr>
              <a:lnSpc>
                <a:spcPts val="5077"/>
              </a:lnSpc>
            </a:pPr>
            <a:r>
              <a:rPr lang="en-US" sz="2500" dirty="0">
                <a:solidFill>
                  <a:srgbClr val="000000"/>
                </a:solidFill>
                <a:latin typeface="Canva Sans"/>
              </a:rPr>
              <a:t>15. </a:t>
            </a:r>
            <a:r>
              <a:rPr lang="en-US" sz="2500" dirty="0" err="1">
                <a:solidFill>
                  <a:srgbClr val="000000"/>
                </a:solidFill>
                <a:latin typeface="Canva Sans"/>
              </a:rPr>
              <a:t>calculated_host_listings_count</a:t>
            </a:r>
            <a:r>
              <a:rPr lang="en-US" sz="2500" dirty="0">
                <a:solidFill>
                  <a:srgbClr val="000000"/>
                </a:solidFill>
                <a:latin typeface="Canva Sans"/>
              </a:rPr>
              <a:t> - It is the number of listings done by a particular host.</a:t>
            </a:r>
          </a:p>
          <a:p>
            <a:pPr>
              <a:lnSpc>
                <a:spcPts val="5077"/>
              </a:lnSpc>
            </a:pPr>
            <a:r>
              <a:rPr lang="en-US" sz="2500" dirty="0">
                <a:solidFill>
                  <a:srgbClr val="000000"/>
                </a:solidFill>
                <a:latin typeface="Canva Sans"/>
              </a:rPr>
              <a:t>16. Availability_365 - This represent the number of days the property is available among 365 days.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6000"/>
            </a:blip>
            <a:stretch>
              <a:fillRect t="-70731" b="-70731"/>
            </a:stretch>
          </a:blipFill>
        </p:spPr>
        <p:txBody>
          <a:bodyPr/>
          <a:lstStyle/>
          <a:p>
            <a:endParaRPr lang="en-US"/>
          </a:p>
        </p:txBody>
      </p:sp>
      <p:sp>
        <p:nvSpPr>
          <p:cNvPr id="3" name="Freeform 3"/>
          <p:cNvSpPr/>
          <p:nvPr/>
        </p:nvSpPr>
        <p:spPr>
          <a:xfrm>
            <a:off x="16251715" y="-5311"/>
            <a:ext cx="2062637" cy="1835747"/>
          </a:xfrm>
          <a:custGeom>
            <a:avLst/>
            <a:gdLst/>
            <a:ahLst/>
            <a:cxnLst/>
            <a:rect l="l" t="t" r="r" b="b"/>
            <a:pathLst>
              <a:path w="2062637" h="1835747">
                <a:moveTo>
                  <a:pt x="0" y="0"/>
                </a:moveTo>
                <a:lnTo>
                  <a:pt x="2062637" y="0"/>
                </a:lnTo>
                <a:lnTo>
                  <a:pt x="2062637" y="1835747"/>
                </a:lnTo>
                <a:lnTo>
                  <a:pt x="0" y="1835747"/>
                </a:lnTo>
                <a:lnTo>
                  <a:pt x="0" y="0"/>
                </a:lnTo>
                <a:close/>
              </a:path>
            </a:pathLst>
          </a:custGeom>
          <a:blipFill>
            <a:blip r:embed="rId3">
              <a:alphaModFix amt="2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0" y="0"/>
            <a:ext cx="873100" cy="2024580"/>
          </a:xfrm>
          <a:custGeom>
            <a:avLst/>
            <a:gdLst/>
            <a:ahLst/>
            <a:cxnLst/>
            <a:rect l="l" t="t" r="r" b="b"/>
            <a:pathLst>
              <a:path w="873100" h="2024580">
                <a:moveTo>
                  <a:pt x="873100" y="2024580"/>
                </a:moveTo>
                <a:lnTo>
                  <a:pt x="0" y="2024580"/>
                </a:lnTo>
                <a:lnTo>
                  <a:pt x="0" y="0"/>
                </a:lnTo>
                <a:lnTo>
                  <a:pt x="873100" y="0"/>
                </a:lnTo>
                <a:lnTo>
                  <a:pt x="873100" y="2024580"/>
                </a:lnTo>
                <a:close/>
              </a:path>
            </a:pathLst>
          </a:custGeom>
          <a:blipFill>
            <a:blip r:embed="rId5">
              <a:alphaModFix amt="10999"/>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565818" y="3488274"/>
            <a:ext cx="5078258" cy="3341652"/>
          </a:xfrm>
          <a:custGeom>
            <a:avLst/>
            <a:gdLst/>
            <a:ahLst/>
            <a:cxnLst/>
            <a:rect l="l" t="t" r="r" b="b"/>
            <a:pathLst>
              <a:path w="5078258" h="3341652">
                <a:moveTo>
                  <a:pt x="0" y="0"/>
                </a:moveTo>
                <a:lnTo>
                  <a:pt x="5078258" y="0"/>
                </a:lnTo>
                <a:lnTo>
                  <a:pt x="5078258" y="3341652"/>
                </a:lnTo>
                <a:lnTo>
                  <a:pt x="0" y="3341652"/>
                </a:lnTo>
                <a:lnTo>
                  <a:pt x="0" y="0"/>
                </a:lnTo>
                <a:close/>
              </a:path>
            </a:pathLst>
          </a:custGeom>
          <a:blipFill>
            <a:blip r:embed="rId7"/>
            <a:stretch>
              <a:fillRect/>
            </a:stretch>
          </a:blipFill>
        </p:spPr>
        <p:txBody>
          <a:bodyPr/>
          <a:lstStyle/>
          <a:p>
            <a:endParaRPr lang="en-US"/>
          </a:p>
        </p:txBody>
      </p:sp>
      <p:sp>
        <p:nvSpPr>
          <p:cNvPr id="6" name="Freeform 6"/>
          <p:cNvSpPr/>
          <p:nvPr/>
        </p:nvSpPr>
        <p:spPr>
          <a:xfrm>
            <a:off x="10614399" y="3518460"/>
            <a:ext cx="5004092" cy="3250081"/>
          </a:xfrm>
          <a:custGeom>
            <a:avLst/>
            <a:gdLst/>
            <a:ahLst/>
            <a:cxnLst/>
            <a:rect l="l" t="t" r="r" b="b"/>
            <a:pathLst>
              <a:path w="5004092" h="3250081">
                <a:moveTo>
                  <a:pt x="0" y="0"/>
                </a:moveTo>
                <a:lnTo>
                  <a:pt x="5004092" y="0"/>
                </a:lnTo>
                <a:lnTo>
                  <a:pt x="5004092" y="3250080"/>
                </a:lnTo>
                <a:lnTo>
                  <a:pt x="0" y="3250080"/>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5106055" y="857250"/>
            <a:ext cx="8800528" cy="1295226"/>
          </a:xfrm>
          <a:prstGeom prst="rect">
            <a:avLst/>
          </a:prstGeom>
        </p:spPr>
        <p:txBody>
          <a:bodyPr lIns="0" tIns="0" rIns="0" bIns="0" rtlCol="0" anchor="t">
            <a:spAutoFit/>
          </a:bodyPr>
          <a:lstStyle/>
          <a:p>
            <a:pPr algn="ctr">
              <a:lnSpc>
                <a:spcPts val="10149"/>
              </a:lnSpc>
              <a:spcBef>
                <a:spcPct val="0"/>
              </a:spcBef>
            </a:pPr>
            <a:r>
              <a:rPr lang="en-US" sz="6999" b="1" dirty="0">
                <a:solidFill>
                  <a:srgbClr val="FF0000"/>
                </a:solidFill>
                <a:latin typeface="El Messiri" panose="020B0604020202020204" charset="-78"/>
                <a:cs typeface="El Messiri" panose="020B0604020202020204" charset="-78"/>
              </a:rPr>
              <a:t>Nature of Attributes</a:t>
            </a:r>
          </a:p>
        </p:txBody>
      </p:sp>
      <p:sp>
        <p:nvSpPr>
          <p:cNvPr id="8" name="TextBox 8"/>
          <p:cNvSpPr txBox="1"/>
          <p:nvPr/>
        </p:nvSpPr>
        <p:spPr>
          <a:xfrm>
            <a:off x="2116263" y="7229688"/>
            <a:ext cx="5527813" cy="1330909"/>
          </a:xfrm>
          <a:prstGeom prst="rect">
            <a:avLst/>
          </a:prstGeom>
        </p:spPr>
        <p:txBody>
          <a:bodyPr lIns="0" tIns="0" rIns="0" bIns="0" rtlCol="0" anchor="t">
            <a:spAutoFit/>
          </a:bodyPr>
          <a:lstStyle/>
          <a:p>
            <a:pPr algn="ctr">
              <a:lnSpc>
                <a:spcPts val="5448"/>
              </a:lnSpc>
            </a:pPr>
            <a:r>
              <a:rPr lang="en-US" sz="3757">
                <a:solidFill>
                  <a:srgbClr val="000000"/>
                </a:solidFill>
                <a:latin typeface="Canva Sans"/>
              </a:rPr>
              <a:t>Variable type: character</a:t>
            </a:r>
          </a:p>
          <a:p>
            <a:pPr algn="ctr">
              <a:lnSpc>
                <a:spcPts val="5448"/>
              </a:lnSpc>
              <a:spcBef>
                <a:spcPct val="0"/>
              </a:spcBef>
            </a:pPr>
            <a:endParaRPr lang="en-US" sz="3757">
              <a:solidFill>
                <a:srgbClr val="000000"/>
              </a:solidFill>
              <a:latin typeface="Canva Sans"/>
            </a:endParaRPr>
          </a:p>
        </p:txBody>
      </p:sp>
      <p:sp>
        <p:nvSpPr>
          <p:cNvPr id="9" name="TextBox 9"/>
          <p:cNvSpPr txBox="1"/>
          <p:nvPr/>
        </p:nvSpPr>
        <p:spPr>
          <a:xfrm>
            <a:off x="10614399" y="7302164"/>
            <a:ext cx="5190477" cy="635841"/>
          </a:xfrm>
          <a:prstGeom prst="rect">
            <a:avLst/>
          </a:prstGeom>
        </p:spPr>
        <p:txBody>
          <a:bodyPr lIns="0" tIns="0" rIns="0" bIns="0" rtlCol="0" anchor="t">
            <a:spAutoFit/>
          </a:bodyPr>
          <a:lstStyle/>
          <a:p>
            <a:pPr algn="ctr">
              <a:lnSpc>
                <a:spcPts val="5324"/>
              </a:lnSpc>
              <a:spcBef>
                <a:spcPct val="0"/>
              </a:spcBef>
            </a:pPr>
            <a:r>
              <a:rPr lang="en-US" sz="3672">
                <a:solidFill>
                  <a:srgbClr val="000000"/>
                </a:solidFill>
                <a:latin typeface="Canva Sans"/>
              </a:rPr>
              <a:t>Variable type: numeric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2410</Words>
  <Application>Microsoft Office PowerPoint</Application>
  <PresentationFormat>Custom</PresentationFormat>
  <Paragraphs>146</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Josefin Sans Bold</vt:lpstr>
      <vt:lpstr>Canva Sans</vt:lpstr>
      <vt:lpstr>Arial</vt:lpstr>
      <vt:lpstr>Söhne</vt:lpstr>
      <vt:lpstr>Canva Sans Bold</vt:lpstr>
      <vt:lpstr>Calibri</vt:lpstr>
      <vt:lpstr>El Messiri</vt:lpstr>
      <vt:lpstr>El Messiri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Handling missing value</dc:title>
  <cp:lastModifiedBy>Dikshant Madai</cp:lastModifiedBy>
  <cp:revision>3</cp:revision>
  <dcterms:created xsi:type="dcterms:W3CDTF">2006-08-16T00:00:00Z</dcterms:created>
  <dcterms:modified xsi:type="dcterms:W3CDTF">2024-01-05T15:05:38Z</dcterms:modified>
  <dc:identifier>DAF411hEuqI</dc:identifier>
</cp:coreProperties>
</file>